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3716000" cy="10287000"/>
  <p:notesSz cx="6858000" cy="9144000"/>
  <p:embeddedFontLst>
    <p:embeddedFont>
      <p:font typeface="Playpen Sans" panose="020B0604020202020204" charset="0"/>
      <p:regular r:id="rId28"/>
    </p:embeddedFont>
    <p:embeddedFont>
      <p:font typeface="Playpen Sans Bold" panose="020B0604020202020204" charset="0"/>
      <p:regular r:id="rId29"/>
    </p:embeddedFont>
    <p:embeddedFont>
      <p:font typeface="Saira" panose="020B0604020202020204" charset="0"/>
      <p:regular r:id="rId30"/>
    </p:embeddedFont>
    <p:embeddedFont>
      <p:font typeface="Saira Bold"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0" d="100"/>
          <a:sy n="40" d="100"/>
        </p:scale>
        <p:origin x="1392"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1"/>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1"/>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1"/>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1535113"/>
            <a:ext cx="3030141"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1535113"/>
            <a:ext cx="3031331"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69"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7" y="273051"/>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435101"/>
            <a:ext cx="2256235"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39"/>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39"/>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1600201"/>
            <a:ext cx="61722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6356351"/>
            <a:ext cx="1600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10/20/2024</a:t>
            </a:fld>
            <a:endParaRPr lang="en-US"/>
          </a:p>
        </p:txBody>
      </p:sp>
      <p:sp>
        <p:nvSpPr>
          <p:cNvPr id="5" name="Footer Placeholder 4"/>
          <p:cNvSpPr>
            <a:spLocks noGrp="1"/>
          </p:cNvSpPr>
          <p:nvPr>
            <p:ph type="ftr" sz="quarter" idx="3"/>
          </p:nvPr>
        </p:nvSpPr>
        <p:spPr>
          <a:xfrm>
            <a:off x="2343150" y="6356351"/>
            <a:ext cx="2171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6356351"/>
            <a:ext cx="1600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3293202" y="-908334"/>
            <a:ext cx="5865461" cy="5300243"/>
          </a:xfrm>
          <a:custGeom>
            <a:avLst/>
            <a:gdLst/>
            <a:ahLst/>
            <a:cxnLst/>
            <a:rect l="l" t="t" r="r" b="b"/>
            <a:pathLst>
              <a:path w="7820614" h="7066991">
                <a:moveTo>
                  <a:pt x="7820614" y="7066992"/>
                </a:moveTo>
                <a:lnTo>
                  <a:pt x="0" y="7066992"/>
                </a:lnTo>
                <a:lnTo>
                  <a:pt x="0" y="0"/>
                </a:lnTo>
                <a:lnTo>
                  <a:pt x="7820614" y="0"/>
                </a:lnTo>
                <a:lnTo>
                  <a:pt x="7820614" y="706699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802138" y="6632866"/>
            <a:ext cx="5827724" cy="5266144"/>
          </a:xfrm>
          <a:custGeom>
            <a:avLst/>
            <a:gdLst/>
            <a:ahLst/>
            <a:cxnLst/>
            <a:rect l="l" t="t" r="r" b="b"/>
            <a:pathLst>
              <a:path w="7770299" h="7021525">
                <a:moveTo>
                  <a:pt x="0" y="7021525"/>
                </a:moveTo>
                <a:lnTo>
                  <a:pt x="7770300" y="7021525"/>
                </a:lnTo>
                <a:lnTo>
                  <a:pt x="7770300"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TextBox 4"/>
          <p:cNvSpPr txBox="1"/>
          <p:nvPr/>
        </p:nvSpPr>
        <p:spPr>
          <a:xfrm>
            <a:off x="2572260" y="3306059"/>
            <a:ext cx="8819075" cy="2366032"/>
          </a:xfrm>
          <a:prstGeom prst="rect">
            <a:avLst/>
          </a:prstGeom>
        </p:spPr>
        <p:txBody>
          <a:bodyPr lIns="0" tIns="0" rIns="0" bIns="0" rtlCol="0" anchor="t">
            <a:spAutoFit/>
          </a:bodyPr>
          <a:lstStyle/>
          <a:p>
            <a:pPr algn="ctr">
              <a:lnSpc>
                <a:spcPts val="9000"/>
              </a:lnSpc>
            </a:pPr>
            <a:r>
              <a:rPr lang="en-US" sz="9000" b="1" dirty="0">
                <a:solidFill>
                  <a:srgbClr val="091E69"/>
                </a:solidFill>
                <a:latin typeface="Saira Bold"/>
                <a:ea typeface="Saira Bold"/>
                <a:cs typeface="Saira Bold"/>
                <a:sym typeface="Saira Bold"/>
              </a:rPr>
              <a:t>THE PROMISE OF THE FUTURE</a:t>
            </a:r>
          </a:p>
        </p:txBody>
      </p:sp>
      <p:sp>
        <p:nvSpPr>
          <p:cNvPr id="5" name="TextBox 5"/>
          <p:cNvSpPr txBox="1"/>
          <p:nvPr/>
        </p:nvSpPr>
        <p:spPr>
          <a:xfrm>
            <a:off x="4624636" y="5902821"/>
            <a:ext cx="4714322" cy="712696"/>
          </a:xfrm>
          <a:prstGeom prst="rect">
            <a:avLst/>
          </a:prstGeom>
        </p:spPr>
        <p:txBody>
          <a:bodyPr lIns="0" tIns="0" rIns="0" bIns="0" rtlCol="0" anchor="t">
            <a:spAutoFit/>
          </a:bodyPr>
          <a:lstStyle/>
          <a:p>
            <a:pPr algn="ctr">
              <a:lnSpc>
                <a:spcPts val="5276"/>
              </a:lnSpc>
              <a:spcBef>
                <a:spcPct val="0"/>
              </a:spcBef>
            </a:pPr>
            <a:r>
              <a:rPr lang="en-US" sz="5276" b="1" dirty="0">
                <a:solidFill>
                  <a:srgbClr val="7030A0"/>
                </a:solidFill>
                <a:latin typeface="Saira"/>
                <a:ea typeface="Saira"/>
                <a:cs typeface="Saira"/>
                <a:sym typeface="Saira"/>
              </a:rPr>
              <a:t>Jeremiah 29:11</a:t>
            </a:r>
          </a:p>
        </p:txBody>
      </p:sp>
      <p:sp>
        <p:nvSpPr>
          <p:cNvPr id="6" name="TextBox 6"/>
          <p:cNvSpPr txBox="1"/>
          <p:nvPr/>
        </p:nvSpPr>
        <p:spPr>
          <a:xfrm>
            <a:off x="4849767" y="6922680"/>
            <a:ext cx="4264061" cy="384721"/>
          </a:xfrm>
          <a:prstGeom prst="rect">
            <a:avLst/>
          </a:prstGeom>
        </p:spPr>
        <p:txBody>
          <a:bodyPr lIns="0" tIns="0" rIns="0" bIns="0" rtlCol="0" anchor="t">
            <a:spAutoFit/>
          </a:bodyPr>
          <a:lstStyle/>
          <a:p>
            <a:pPr algn="ctr">
              <a:lnSpc>
                <a:spcPts val="3149"/>
              </a:lnSpc>
            </a:pPr>
            <a:r>
              <a:rPr lang="en-US" sz="2249" dirty="0">
                <a:solidFill>
                  <a:srgbClr val="031040"/>
                </a:solidFill>
                <a:latin typeface="Saira"/>
                <a:ea typeface="Saira"/>
                <a:cs typeface="Saira"/>
                <a:sym typeface="Saira"/>
              </a:rPr>
              <a:t>Bro. Chinedu </a:t>
            </a:r>
            <a:r>
              <a:rPr lang="en-US" sz="2249" dirty="0" err="1">
                <a:solidFill>
                  <a:srgbClr val="031040"/>
                </a:solidFill>
                <a:latin typeface="Saira"/>
                <a:ea typeface="Saira"/>
                <a:cs typeface="Saira"/>
                <a:sym typeface="Saira"/>
              </a:rPr>
              <a:t>Onyekwelu</a:t>
            </a:r>
            <a:endParaRPr lang="en-US" sz="2249" dirty="0">
              <a:solidFill>
                <a:srgbClr val="031040"/>
              </a:solidFill>
              <a:latin typeface="Saira"/>
              <a:ea typeface="Saira"/>
              <a:cs typeface="Saira"/>
              <a:sym typeface="Sair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817820"/>
            <a:ext cx="10211775" cy="500073"/>
          </a:xfrm>
          <a:prstGeom prst="rect">
            <a:avLst/>
          </a:prstGeom>
        </p:spPr>
        <p:txBody>
          <a:bodyPr lIns="0" tIns="0" rIns="0" bIns="0" rtlCol="0" anchor="t">
            <a:spAutoFit/>
          </a:bodyPr>
          <a:lstStyle/>
          <a:p>
            <a:pPr>
              <a:lnSpc>
                <a:spcPts val="3749"/>
              </a:lnSpc>
            </a:pPr>
            <a:r>
              <a:rPr lang="en-US" sz="3749" b="1" dirty="0">
                <a:solidFill>
                  <a:srgbClr val="091E69"/>
                </a:solidFill>
                <a:latin typeface="Saira Bold"/>
                <a:ea typeface="Saira Bold"/>
                <a:cs typeface="Saira Bold"/>
                <a:sym typeface="Saira Bold"/>
              </a:rPr>
              <a:t>INTRODUCTION</a:t>
            </a:r>
          </a:p>
        </p:txBody>
      </p:sp>
      <p:grpSp>
        <p:nvGrpSpPr>
          <p:cNvPr id="6" name="Group 6"/>
          <p:cNvGrpSpPr/>
          <p:nvPr/>
        </p:nvGrpSpPr>
        <p:grpSpPr>
          <a:xfrm>
            <a:off x="1201537" y="2606012"/>
            <a:ext cx="10394384" cy="1880323"/>
            <a:chOff x="0" y="-76200"/>
            <a:chExt cx="18478904" cy="3342796"/>
          </a:xfrm>
        </p:grpSpPr>
        <p:sp>
          <p:nvSpPr>
            <p:cNvPr id="7" name="TextBox 7"/>
            <p:cNvSpPr txBox="1"/>
            <p:nvPr/>
          </p:nvSpPr>
          <p:spPr>
            <a:xfrm>
              <a:off x="1564188" y="-76200"/>
              <a:ext cx="16914716" cy="3342796"/>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 rest of your life is in the future – none of your life is left in the past or even the very present. It is therefore very natural for you to be inquisitive if not anxious about what the future holds.</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201537" y="4662488"/>
            <a:ext cx="10394384" cy="931345"/>
            <a:chOff x="0" y="-76200"/>
            <a:chExt cx="18478904" cy="1655725"/>
          </a:xfrm>
        </p:grpSpPr>
        <p:sp>
          <p:nvSpPr>
            <p:cNvPr id="10" name="TextBox 10"/>
            <p:cNvSpPr txBox="1"/>
            <p:nvPr/>
          </p:nvSpPr>
          <p:spPr>
            <a:xfrm>
              <a:off x="1564188" y="-76200"/>
              <a:ext cx="16914716"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How should we then face the future? With anticipation, apprehension or nonchalance?</a:t>
              </a:r>
            </a:p>
          </p:txBody>
        </p:sp>
        <p:sp>
          <p:nvSpPr>
            <p:cNvPr id="11" name="Freeform 11"/>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2" name="Group 12"/>
          <p:cNvGrpSpPr/>
          <p:nvPr/>
        </p:nvGrpSpPr>
        <p:grpSpPr>
          <a:xfrm>
            <a:off x="1201537" y="5924550"/>
            <a:ext cx="10394384" cy="931345"/>
            <a:chOff x="0" y="-76200"/>
            <a:chExt cx="18478904" cy="1655725"/>
          </a:xfrm>
        </p:grpSpPr>
        <p:sp>
          <p:nvSpPr>
            <p:cNvPr id="13" name="TextBox 13"/>
            <p:cNvSpPr txBox="1"/>
            <p:nvPr/>
          </p:nvSpPr>
          <p:spPr>
            <a:xfrm>
              <a:off x="1564188" y="-76200"/>
              <a:ext cx="16914716"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Most of us have lived long enough to see situations get better with time for us or people around us. </a:t>
              </a:r>
            </a:p>
          </p:txBody>
        </p:sp>
        <p:sp>
          <p:nvSpPr>
            <p:cNvPr id="14" name="Freeform 14"/>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5" name="Group 15"/>
          <p:cNvGrpSpPr/>
          <p:nvPr/>
        </p:nvGrpSpPr>
        <p:grpSpPr>
          <a:xfrm>
            <a:off x="1201537" y="7186613"/>
            <a:ext cx="10394384" cy="1405834"/>
            <a:chOff x="0" y="-76200"/>
            <a:chExt cx="18478904" cy="2499261"/>
          </a:xfrm>
        </p:grpSpPr>
        <p:sp>
          <p:nvSpPr>
            <p:cNvPr id="16" name="TextBox 16"/>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There were probably some ceilings we looked up to see at some point in our lives that may have become the very floors we now walk on.</a:t>
              </a:r>
            </a:p>
          </p:txBody>
        </p:sp>
        <p:sp>
          <p:nvSpPr>
            <p:cNvPr id="17" name="Freeform 17"/>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000"/>
                                        <p:tgtEl>
                                          <p:spTgt spid="2"/>
                                        </p:tgtEl>
                                      </p:cBhvr>
                                    </p:animEffect>
                                    <p:anim calcmode="lin" valueType="num">
                                      <p:cBhvr>
                                        <p:cTn id="43" dur="1000" fill="hold"/>
                                        <p:tgtEl>
                                          <p:spTgt spid="2"/>
                                        </p:tgtEl>
                                        <p:attrNameLst>
                                          <p:attrName>ppt_x</p:attrName>
                                        </p:attrNameLst>
                                      </p:cBhvr>
                                      <p:tavLst>
                                        <p:tav tm="0">
                                          <p:val>
                                            <p:strVal val="#ppt_x"/>
                                          </p:val>
                                        </p:tav>
                                        <p:tav tm="100000">
                                          <p:val>
                                            <p:strVal val="#ppt_x"/>
                                          </p:val>
                                        </p:tav>
                                      </p:tavLst>
                                    </p:anim>
                                    <p:anim calcmode="lin" valueType="num">
                                      <p:cBhvr>
                                        <p:cTn id="4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ppt_x"/>
                                          </p:val>
                                        </p:tav>
                                        <p:tav tm="100000">
                                          <p:val>
                                            <p:strVal val="#ppt_x"/>
                                          </p:val>
                                        </p:tav>
                                      </p:tavLst>
                                    </p:anim>
                                    <p:anim calcmode="lin" valueType="num">
                                      <p:cBhvr additive="base">
                                        <p:cTn id="5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dirty="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817820"/>
            <a:ext cx="10211775" cy="500073"/>
          </a:xfrm>
          <a:prstGeom prst="rect">
            <a:avLst/>
          </a:prstGeom>
        </p:spPr>
        <p:txBody>
          <a:bodyPr lIns="0" tIns="0" rIns="0" bIns="0" rtlCol="0" anchor="t">
            <a:spAutoFit/>
          </a:bodyPr>
          <a:lstStyle/>
          <a:p>
            <a:pPr>
              <a:lnSpc>
                <a:spcPts val="3749"/>
              </a:lnSpc>
            </a:pPr>
            <a:r>
              <a:rPr lang="en-US" sz="3749" b="1">
                <a:solidFill>
                  <a:srgbClr val="091E69"/>
                </a:solidFill>
                <a:latin typeface="Saira Bold"/>
                <a:ea typeface="Saira Bold"/>
                <a:cs typeface="Saira Bold"/>
                <a:sym typeface="Saira Bold"/>
              </a:rPr>
              <a:t>INTRODUCTION</a:t>
            </a:r>
          </a:p>
        </p:txBody>
      </p:sp>
      <p:grpSp>
        <p:nvGrpSpPr>
          <p:cNvPr id="6" name="Group 6"/>
          <p:cNvGrpSpPr/>
          <p:nvPr/>
        </p:nvGrpSpPr>
        <p:grpSpPr>
          <a:xfrm>
            <a:off x="1201537" y="2775751"/>
            <a:ext cx="10394384" cy="1405834"/>
            <a:chOff x="0" y="-76200"/>
            <a:chExt cx="18478904" cy="2499260"/>
          </a:xfrm>
        </p:grpSpPr>
        <p:sp>
          <p:nvSpPr>
            <p:cNvPr id="7" name="TextBox 7"/>
            <p:cNvSpPr txBox="1"/>
            <p:nvPr/>
          </p:nvSpPr>
          <p:spPr>
            <a:xfrm>
              <a:off x="1564188" y="-76200"/>
              <a:ext cx="16914716" cy="2499260"/>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While we cannot fully control what will happen tomorrow, let alone in years to come, our attitude and actions about the future still make a whole world of difference. </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201537" y="4607603"/>
            <a:ext cx="10394384" cy="931345"/>
            <a:chOff x="0" y="-76200"/>
            <a:chExt cx="18478904" cy="1655724"/>
          </a:xfrm>
        </p:grpSpPr>
        <p:sp>
          <p:nvSpPr>
            <p:cNvPr id="10" name="TextBox 10"/>
            <p:cNvSpPr txBox="1"/>
            <p:nvPr/>
          </p:nvSpPr>
          <p:spPr>
            <a:xfrm>
              <a:off x="1564188" y="-76200"/>
              <a:ext cx="16914716" cy="1655724"/>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So, we ask again – what will be the attitude of the Christians towards the future?</a:t>
              </a:r>
            </a:p>
          </p:txBody>
        </p:sp>
        <p:sp>
          <p:nvSpPr>
            <p:cNvPr id="11" name="Freeform 11"/>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2" name="Group 12"/>
          <p:cNvGrpSpPr/>
          <p:nvPr/>
        </p:nvGrpSpPr>
        <p:grpSpPr>
          <a:xfrm>
            <a:off x="1201537" y="5976822"/>
            <a:ext cx="10394384" cy="1405834"/>
            <a:chOff x="0" y="-76200"/>
            <a:chExt cx="18478904" cy="2499260"/>
          </a:xfrm>
        </p:grpSpPr>
        <p:sp>
          <p:nvSpPr>
            <p:cNvPr id="13" name="TextBox 13"/>
            <p:cNvSpPr txBox="1"/>
            <p:nvPr/>
          </p:nvSpPr>
          <p:spPr>
            <a:xfrm>
              <a:off x="1564188" y="-76200"/>
              <a:ext cx="16914716" cy="2499260"/>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I think we should, as Christians, be positive and hopeful about the future considering the myriad of promises our good Lord has made us concerning the future.</a:t>
              </a:r>
            </a:p>
          </p:txBody>
        </p:sp>
        <p:sp>
          <p:nvSpPr>
            <p:cNvPr id="14" name="Freeform 14"/>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5460830" y="7190404"/>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1074705" y="-2496205"/>
            <a:ext cx="7642420" cy="6905969"/>
          </a:xfrm>
          <a:custGeom>
            <a:avLst/>
            <a:gdLst/>
            <a:ahLst/>
            <a:cxnLst/>
            <a:rect l="l" t="t" r="r" b="b"/>
            <a:pathLst>
              <a:path w="10189893" h="9207958">
                <a:moveTo>
                  <a:pt x="0" y="9207958"/>
                </a:moveTo>
                <a:lnTo>
                  <a:pt x="10189893" y="9207958"/>
                </a:lnTo>
                <a:lnTo>
                  <a:pt x="10189893" y="0"/>
                </a:lnTo>
                <a:lnTo>
                  <a:pt x="0" y="0"/>
                </a:lnTo>
                <a:lnTo>
                  <a:pt x="0" y="920795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grpSp>
        <p:nvGrpSpPr>
          <p:cNvPr id="4" name="Group 4"/>
          <p:cNvGrpSpPr/>
          <p:nvPr/>
        </p:nvGrpSpPr>
        <p:grpSpPr>
          <a:xfrm>
            <a:off x="2497410" y="2621877"/>
            <a:ext cx="8721181" cy="5043246"/>
            <a:chOff x="0" y="0"/>
            <a:chExt cx="15504321" cy="8965770"/>
          </a:xfrm>
        </p:grpSpPr>
        <p:grpSp>
          <p:nvGrpSpPr>
            <p:cNvPr id="5" name="Group 5"/>
            <p:cNvGrpSpPr/>
            <p:nvPr/>
          </p:nvGrpSpPr>
          <p:grpSpPr>
            <a:xfrm rot="-10800000">
              <a:off x="0" y="0"/>
              <a:ext cx="15504321" cy="8965770"/>
              <a:chOff x="0" y="0"/>
              <a:chExt cx="3062582" cy="1771016"/>
            </a:xfrm>
          </p:grpSpPr>
          <p:sp>
            <p:nvSpPr>
              <p:cNvPr id="6" name="Freeform 6"/>
              <p:cNvSpPr/>
              <p:nvPr/>
            </p:nvSpPr>
            <p:spPr>
              <a:xfrm>
                <a:off x="0" y="0"/>
                <a:ext cx="3062582" cy="1771016"/>
              </a:xfrm>
              <a:custGeom>
                <a:avLst/>
                <a:gdLst/>
                <a:ahLst/>
                <a:cxnLst/>
                <a:rect l="l" t="t" r="r" b="b"/>
                <a:pathLst>
                  <a:path w="3062582" h="1771016">
                    <a:moveTo>
                      <a:pt x="36618" y="0"/>
                    </a:moveTo>
                    <a:lnTo>
                      <a:pt x="3025964" y="0"/>
                    </a:lnTo>
                    <a:cubicBezTo>
                      <a:pt x="3046188" y="0"/>
                      <a:pt x="3062582" y="16395"/>
                      <a:pt x="3062582" y="36618"/>
                    </a:cubicBezTo>
                    <a:lnTo>
                      <a:pt x="3062582" y="1734398"/>
                    </a:lnTo>
                    <a:cubicBezTo>
                      <a:pt x="3062582" y="1754622"/>
                      <a:pt x="3046188" y="1771016"/>
                      <a:pt x="3025964" y="1771016"/>
                    </a:cubicBezTo>
                    <a:lnTo>
                      <a:pt x="36618" y="1771016"/>
                    </a:lnTo>
                    <a:cubicBezTo>
                      <a:pt x="16395" y="1771016"/>
                      <a:pt x="0" y="1754622"/>
                      <a:pt x="0" y="1734398"/>
                    </a:cubicBezTo>
                    <a:lnTo>
                      <a:pt x="0" y="36618"/>
                    </a:lnTo>
                    <a:cubicBezTo>
                      <a:pt x="0" y="16395"/>
                      <a:pt x="16395" y="0"/>
                      <a:pt x="36618" y="0"/>
                    </a:cubicBezTo>
                    <a:close/>
                  </a:path>
                </a:pathLst>
              </a:custGeom>
              <a:solidFill>
                <a:srgbClr val="FFFFFF"/>
              </a:solidFill>
            </p:spPr>
            <p:txBody>
              <a:bodyPr/>
              <a:lstStyle/>
              <a:p>
                <a:endParaRPr lang="en-US" sz="1350"/>
              </a:p>
            </p:txBody>
          </p:sp>
          <p:sp>
            <p:nvSpPr>
              <p:cNvPr id="7" name="TextBox 7"/>
              <p:cNvSpPr txBox="1"/>
              <p:nvPr/>
            </p:nvSpPr>
            <p:spPr>
              <a:xfrm>
                <a:off x="0" y="85725"/>
                <a:ext cx="3062582" cy="1685291"/>
              </a:xfrm>
              <a:prstGeom prst="rect">
                <a:avLst/>
              </a:prstGeom>
            </p:spPr>
            <p:txBody>
              <a:bodyPr lIns="38100" tIns="38100" rIns="38100" bIns="38100" rtlCol="0" anchor="ctr"/>
              <a:lstStyle/>
              <a:p>
                <a:pPr algn="ctr">
                  <a:lnSpc>
                    <a:spcPts val="1215"/>
                  </a:lnSpc>
                </a:pPr>
                <a:endParaRPr sz="1350"/>
              </a:p>
            </p:txBody>
          </p:sp>
        </p:grpSp>
        <p:sp>
          <p:nvSpPr>
            <p:cNvPr id="8" name="TextBox 8"/>
            <p:cNvSpPr txBox="1"/>
            <p:nvPr/>
          </p:nvSpPr>
          <p:spPr>
            <a:xfrm>
              <a:off x="897518" y="817166"/>
              <a:ext cx="3378377" cy="624103"/>
            </a:xfrm>
            <a:prstGeom prst="rect">
              <a:avLst/>
            </a:prstGeom>
          </p:spPr>
          <p:txBody>
            <a:bodyPr lIns="0" tIns="0" rIns="0" bIns="0" rtlCol="0" anchor="t">
              <a:spAutoFit/>
            </a:bodyPr>
            <a:lstStyle/>
            <a:p>
              <a:pPr>
                <a:lnSpc>
                  <a:spcPts val="2625"/>
                </a:lnSpc>
                <a:spcBef>
                  <a:spcPct val="0"/>
                </a:spcBef>
              </a:pPr>
              <a:r>
                <a:rPr lang="en-US" sz="2625" b="1">
                  <a:solidFill>
                    <a:srgbClr val="CB6CE6"/>
                  </a:solidFill>
                  <a:latin typeface="Saira Bold"/>
                  <a:ea typeface="Saira Bold"/>
                  <a:cs typeface="Saira Bold"/>
                  <a:sym typeface="Saira Bold"/>
                </a:rPr>
                <a:t>Jer 29:11 </a:t>
              </a:r>
            </a:p>
          </p:txBody>
        </p:sp>
        <p:sp>
          <p:nvSpPr>
            <p:cNvPr id="9" name="TextBox 9"/>
            <p:cNvSpPr txBox="1"/>
            <p:nvPr/>
          </p:nvSpPr>
          <p:spPr>
            <a:xfrm>
              <a:off x="1600627" y="2100578"/>
              <a:ext cx="12303066" cy="4787635"/>
            </a:xfrm>
            <a:prstGeom prst="rect">
              <a:avLst/>
            </a:prstGeom>
          </p:spPr>
          <p:txBody>
            <a:bodyPr lIns="0" tIns="0" rIns="0" bIns="0" rtlCol="0" anchor="t">
              <a:spAutoFit/>
            </a:bodyPr>
            <a:lstStyle/>
            <a:p>
              <a:pPr algn="ctr">
                <a:lnSpc>
                  <a:spcPts val="5250"/>
                </a:lnSpc>
              </a:pPr>
              <a:r>
                <a:rPr lang="en-US" sz="3750" b="1" dirty="0">
                  <a:solidFill>
                    <a:srgbClr val="031040"/>
                  </a:solidFill>
                  <a:latin typeface="Saira"/>
                  <a:ea typeface="Saira"/>
                  <a:cs typeface="Saira"/>
                  <a:sym typeface="Saira"/>
                </a:rPr>
                <a:t>" For I know the plans I have for you, declares the LORD, plans for welfare and not for evil, to give you a future and a hope.”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b="1"/>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b="1"/>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b="1"/>
          </a:p>
        </p:txBody>
      </p:sp>
      <p:sp>
        <p:nvSpPr>
          <p:cNvPr id="5" name="TextBox 5"/>
          <p:cNvSpPr txBox="1"/>
          <p:nvPr/>
        </p:nvSpPr>
        <p:spPr>
          <a:xfrm>
            <a:off x="771525" y="1817820"/>
            <a:ext cx="10211775" cy="500073"/>
          </a:xfrm>
          <a:prstGeom prst="rect">
            <a:avLst/>
          </a:prstGeom>
        </p:spPr>
        <p:txBody>
          <a:bodyPr lIns="0" tIns="0" rIns="0" bIns="0" rtlCol="0" anchor="t">
            <a:spAutoFit/>
          </a:bodyPr>
          <a:lstStyle/>
          <a:p>
            <a:pPr>
              <a:lnSpc>
                <a:spcPts val="3749"/>
              </a:lnSpc>
            </a:pPr>
            <a:r>
              <a:rPr lang="en-US" sz="3749" b="1">
                <a:solidFill>
                  <a:srgbClr val="091E69"/>
                </a:solidFill>
                <a:latin typeface="Saira Bold"/>
                <a:ea typeface="Saira Bold"/>
                <a:cs typeface="Saira Bold"/>
                <a:sym typeface="Saira Bold"/>
              </a:rPr>
              <a:t>INTRODUCTION</a:t>
            </a:r>
          </a:p>
        </p:txBody>
      </p:sp>
      <p:grpSp>
        <p:nvGrpSpPr>
          <p:cNvPr id="6" name="Group 6"/>
          <p:cNvGrpSpPr/>
          <p:nvPr/>
        </p:nvGrpSpPr>
        <p:grpSpPr>
          <a:xfrm>
            <a:off x="1201537" y="2775752"/>
            <a:ext cx="10394384" cy="1405834"/>
            <a:chOff x="0" y="-76200"/>
            <a:chExt cx="18478904" cy="2499261"/>
          </a:xfrm>
        </p:grpSpPr>
        <p:sp>
          <p:nvSpPr>
            <p:cNvPr id="7" name="TextBox 7"/>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Christians should therefore be the most confident people when it comes to future, why? Because the Lord is our helper, and our shelter in the time of storms.</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b="1"/>
            </a:p>
          </p:txBody>
        </p:sp>
      </p:grpSp>
      <p:grpSp>
        <p:nvGrpSpPr>
          <p:cNvPr id="9" name="Group 9"/>
          <p:cNvGrpSpPr/>
          <p:nvPr/>
        </p:nvGrpSpPr>
        <p:grpSpPr>
          <a:xfrm>
            <a:off x="1201537" y="4607604"/>
            <a:ext cx="10394384" cy="1405834"/>
            <a:chOff x="0" y="-76200"/>
            <a:chExt cx="18478904" cy="2499261"/>
          </a:xfrm>
        </p:grpSpPr>
        <p:sp>
          <p:nvSpPr>
            <p:cNvPr id="10" name="TextBox 10"/>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Another question is “Since God has made us these promises, apart from “standing” on these promises, what else is expected of us?</a:t>
              </a:r>
            </a:p>
          </p:txBody>
        </p:sp>
        <p:sp>
          <p:nvSpPr>
            <p:cNvPr id="11" name="Freeform 11"/>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b="1"/>
            </a:p>
          </p:txBody>
        </p:sp>
      </p:grpSp>
      <p:grpSp>
        <p:nvGrpSpPr>
          <p:cNvPr id="12" name="Group 12"/>
          <p:cNvGrpSpPr/>
          <p:nvPr/>
        </p:nvGrpSpPr>
        <p:grpSpPr>
          <a:xfrm>
            <a:off x="1201537" y="6269716"/>
            <a:ext cx="10394384" cy="931345"/>
            <a:chOff x="0" y="-76200"/>
            <a:chExt cx="18478904" cy="1655725"/>
          </a:xfrm>
        </p:grpSpPr>
        <p:sp>
          <p:nvSpPr>
            <p:cNvPr id="13" name="TextBox 13"/>
            <p:cNvSpPr txBox="1"/>
            <p:nvPr/>
          </p:nvSpPr>
          <p:spPr>
            <a:xfrm>
              <a:off x="1564188" y="-76200"/>
              <a:ext cx="16914716"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This is what this sermon is about – the promise of the future! How should we navigate around these promises? </a:t>
              </a:r>
            </a:p>
          </p:txBody>
        </p:sp>
        <p:sp>
          <p:nvSpPr>
            <p:cNvPr id="14" name="Freeform 14"/>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b="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arn(inVertical)">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2565441" y="-2752016"/>
            <a:ext cx="7488240" cy="6766646"/>
          </a:xfrm>
          <a:custGeom>
            <a:avLst/>
            <a:gdLst/>
            <a:ahLst/>
            <a:cxnLst/>
            <a:rect l="l" t="t" r="r" b="b"/>
            <a:pathLst>
              <a:path w="9984320" h="9022195">
                <a:moveTo>
                  <a:pt x="9984320" y="9022195"/>
                </a:moveTo>
                <a:lnTo>
                  <a:pt x="0" y="9022195"/>
                </a:lnTo>
                <a:lnTo>
                  <a:pt x="0" y="0"/>
                </a:lnTo>
                <a:lnTo>
                  <a:pt x="9984320" y="0"/>
                </a:lnTo>
                <a:lnTo>
                  <a:pt x="9984320" y="902219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8974642" y="6283642"/>
            <a:ext cx="9792981" cy="8849294"/>
          </a:xfrm>
          <a:custGeom>
            <a:avLst/>
            <a:gdLst/>
            <a:ahLst/>
            <a:cxnLst/>
            <a:rect l="l" t="t" r="r" b="b"/>
            <a:pathLst>
              <a:path w="13057308" h="11799058">
                <a:moveTo>
                  <a:pt x="0" y="11799058"/>
                </a:moveTo>
                <a:lnTo>
                  <a:pt x="13057308" y="11799058"/>
                </a:lnTo>
                <a:lnTo>
                  <a:pt x="13057308" y="0"/>
                </a:lnTo>
                <a:lnTo>
                  <a:pt x="0" y="0"/>
                </a:lnTo>
                <a:lnTo>
                  <a:pt x="0" y="1179905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TextBox 4"/>
          <p:cNvSpPr txBox="1"/>
          <p:nvPr/>
        </p:nvSpPr>
        <p:spPr>
          <a:xfrm>
            <a:off x="2572450" y="3557588"/>
            <a:ext cx="8571101" cy="3211520"/>
          </a:xfrm>
          <a:prstGeom prst="rect">
            <a:avLst/>
          </a:prstGeom>
        </p:spPr>
        <p:txBody>
          <a:bodyPr lIns="0" tIns="0" rIns="0" bIns="0" rtlCol="0" anchor="t">
            <a:spAutoFit/>
          </a:bodyPr>
          <a:lstStyle/>
          <a:p>
            <a:pPr algn="ctr">
              <a:lnSpc>
                <a:spcPts val="6299"/>
              </a:lnSpc>
            </a:pPr>
            <a:r>
              <a:rPr lang="en-US" sz="5249" b="1" dirty="0">
                <a:solidFill>
                  <a:srgbClr val="091E69"/>
                </a:solidFill>
                <a:latin typeface="Playpen Sans Bold"/>
                <a:ea typeface="Playpen Sans Bold"/>
                <a:cs typeface="Playpen Sans Bold"/>
                <a:sym typeface="Playpen Sans Bold"/>
              </a:rPr>
              <a:t>SINCE GOD HAS A PLAN FOR US ALREADY, DO WE STILL HAVE A PART TO PLAY?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583701"/>
            <a:ext cx="9064267" cy="788614"/>
          </a:xfrm>
          <a:prstGeom prst="rect">
            <a:avLst/>
          </a:prstGeom>
        </p:spPr>
        <p:txBody>
          <a:bodyPr lIns="0" tIns="0" rIns="0" bIns="0" rtlCol="0" anchor="t">
            <a:spAutoFit/>
          </a:bodyPr>
          <a:lstStyle/>
          <a:p>
            <a:pPr>
              <a:lnSpc>
                <a:spcPts val="2999"/>
              </a:lnSpc>
            </a:pPr>
            <a:r>
              <a:rPr lang="en-US" sz="2999" b="1" dirty="0">
                <a:solidFill>
                  <a:srgbClr val="091E69"/>
                </a:solidFill>
                <a:latin typeface="Saira Bold"/>
                <a:ea typeface="Saira Bold"/>
                <a:cs typeface="Saira Bold"/>
                <a:sym typeface="Saira Bold"/>
              </a:rPr>
              <a:t>SINCE GOD HAS A PLAN FOR US ALREADY, DO WE STILL HAVE A PART TO PLAY? </a:t>
            </a:r>
          </a:p>
        </p:txBody>
      </p:sp>
      <p:sp>
        <p:nvSpPr>
          <p:cNvPr id="6" name="TextBox 6"/>
          <p:cNvSpPr txBox="1"/>
          <p:nvPr/>
        </p:nvSpPr>
        <p:spPr>
          <a:xfrm>
            <a:off x="2081394" y="6963700"/>
            <a:ext cx="9514527" cy="93134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 reality however is that we can miss God’s plan. In fact, most people do! </a:t>
            </a:r>
          </a:p>
        </p:txBody>
      </p:sp>
      <p:grpSp>
        <p:nvGrpSpPr>
          <p:cNvPr id="7" name="Group 7"/>
          <p:cNvGrpSpPr/>
          <p:nvPr/>
        </p:nvGrpSpPr>
        <p:grpSpPr>
          <a:xfrm>
            <a:off x="1201538" y="2606013"/>
            <a:ext cx="9944123" cy="931345"/>
            <a:chOff x="0" y="-76200"/>
            <a:chExt cx="17678442" cy="1655725"/>
          </a:xfrm>
        </p:grpSpPr>
        <p:sp>
          <p:nvSpPr>
            <p:cNvPr id="8" name="TextBox 8"/>
            <p:cNvSpPr txBox="1"/>
            <p:nvPr/>
          </p:nvSpPr>
          <p:spPr>
            <a:xfrm>
              <a:off x="1564189" y="-76200"/>
              <a:ext cx="16114253"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Some people have no plans for their future. They are just letting life happen to them.</a:t>
              </a:r>
            </a:p>
          </p:txBody>
        </p:sp>
        <p:sp>
          <p:nvSpPr>
            <p:cNvPr id="9" name="Freeform 9"/>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0" name="Group 10"/>
          <p:cNvGrpSpPr/>
          <p:nvPr/>
        </p:nvGrpSpPr>
        <p:grpSpPr>
          <a:xfrm>
            <a:off x="1201537" y="3753775"/>
            <a:ext cx="10024313" cy="931345"/>
            <a:chOff x="0" y="-76200"/>
            <a:chExt cx="17820999" cy="1655725"/>
          </a:xfrm>
        </p:grpSpPr>
        <p:sp>
          <p:nvSpPr>
            <p:cNvPr id="11" name="TextBox 11"/>
            <p:cNvSpPr txBox="1"/>
            <p:nvPr/>
          </p:nvSpPr>
          <p:spPr>
            <a:xfrm>
              <a:off x="1564188" y="-76200"/>
              <a:ext cx="16256811"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They don't have any purpose, they don't have any goals, they are just coasting through life.</a:t>
              </a:r>
            </a:p>
          </p:txBody>
        </p:sp>
        <p:sp>
          <p:nvSpPr>
            <p:cNvPr id="12" name="Freeform 12"/>
            <p:cNvSpPr/>
            <p:nvPr/>
          </p:nvSpPr>
          <p:spPr>
            <a:xfrm>
              <a:off x="0" y="130486"/>
              <a:ext cx="799723" cy="435849"/>
            </a:xfrm>
            <a:custGeom>
              <a:avLst/>
              <a:gdLst/>
              <a:ahLst/>
              <a:cxnLst/>
              <a:rect l="l" t="t" r="r" b="b"/>
              <a:pathLst>
                <a:path w="799723" h="435849">
                  <a:moveTo>
                    <a:pt x="0" y="0"/>
                  </a:moveTo>
                  <a:lnTo>
                    <a:pt x="799723" y="0"/>
                  </a:lnTo>
                  <a:lnTo>
                    <a:pt x="799723" y="435848"/>
                  </a:lnTo>
                  <a:lnTo>
                    <a:pt x="0" y="4358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3" name="Group 13"/>
          <p:cNvGrpSpPr/>
          <p:nvPr/>
        </p:nvGrpSpPr>
        <p:grpSpPr>
          <a:xfrm>
            <a:off x="1201537" y="4901537"/>
            <a:ext cx="10394384" cy="1880323"/>
            <a:chOff x="0" y="-76200"/>
            <a:chExt cx="18478904" cy="3342796"/>
          </a:xfrm>
        </p:grpSpPr>
        <p:sp>
          <p:nvSpPr>
            <p:cNvPr id="14" name="TextBox 14"/>
            <p:cNvSpPr txBox="1"/>
            <p:nvPr/>
          </p:nvSpPr>
          <p:spPr>
            <a:xfrm>
              <a:off x="1564188" y="-76200"/>
              <a:ext cx="16914716" cy="3342796"/>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Some Christians are also in this category. The difference could be that they are at least still affirming the promises of God as regards the future. They are more like “If God already has a plan for me, how can I miss the plan?”</a:t>
              </a:r>
            </a:p>
          </p:txBody>
        </p:sp>
        <p:sp>
          <p:nvSpPr>
            <p:cNvPr id="15" name="Freeform 15"/>
            <p:cNvSpPr/>
            <p:nvPr/>
          </p:nvSpPr>
          <p:spPr>
            <a:xfrm>
              <a:off x="0" y="146671"/>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
        <p:nvSpPr>
          <p:cNvPr id="16" name="Freeform 16"/>
          <p:cNvSpPr/>
          <p:nvPr/>
        </p:nvSpPr>
        <p:spPr>
          <a:xfrm>
            <a:off x="1201538" y="7085248"/>
            <a:ext cx="449844" cy="245165"/>
          </a:xfrm>
          <a:custGeom>
            <a:avLst/>
            <a:gdLst/>
            <a:ahLst/>
            <a:cxnLst/>
            <a:rect l="l" t="t" r="r" b="b"/>
            <a:pathLst>
              <a:path w="599792" h="326887">
                <a:moveTo>
                  <a:pt x="0" y="0"/>
                </a:moveTo>
                <a:lnTo>
                  <a:pt x="599792" y="0"/>
                </a:lnTo>
                <a:lnTo>
                  <a:pt x="599792" y="326887"/>
                </a:lnTo>
                <a:lnTo>
                  <a:pt x="0" y="3268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b="1"/>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b="1"/>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b="1"/>
          </a:p>
        </p:txBody>
      </p:sp>
      <p:sp>
        <p:nvSpPr>
          <p:cNvPr id="5" name="TextBox 5"/>
          <p:cNvSpPr txBox="1"/>
          <p:nvPr/>
        </p:nvSpPr>
        <p:spPr>
          <a:xfrm>
            <a:off x="771525" y="1704975"/>
            <a:ext cx="9064267" cy="788614"/>
          </a:xfrm>
          <a:prstGeom prst="rect">
            <a:avLst/>
          </a:prstGeom>
        </p:spPr>
        <p:txBody>
          <a:bodyPr lIns="0" tIns="0" rIns="0" bIns="0" rtlCol="0" anchor="t">
            <a:spAutoFit/>
          </a:bodyPr>
          <a:lstStyle/>
          <a:p>
            <a:pPr>
              <a:lnSpc>
                <a:spcPts val="2999"/>
              </a:lnSpc>
            </a:pPr>
            <a:r>
              <a:rPr lang="en-US" sz="2999" b="1">
                <a:solidFill>
                  <a:srgbClr val="091E69"/>
                </a:solidFill>
                <a:latin typeface="Saira Bold"/>
                <a:ea typeface="Saira Bold"/>
                <a:cs typeface="Saira Bold"/>
                <a:sym typeface="Saira Bold"/>
              </a:rPr>
              <a:t>SINCE GOD HAS A PLAN FOR US ALREADY, DO WE STILL HAVE A PART TO PLAY? </a:t>
            </a:r>
          </a:p>
        </p:txBody>
      </p:sp>
      <p:grpSp>
        <p:nvGrpSpPr>
          <p:cNvPr id="6" name="Group 6"/>
          <p:cNvGrpSpPr/>
          <p:nvPr/>
        </p:nvGrpSpPr>
        <p:grpSpPr>
          <a:xfrm>
            <a:off x="1211209" y="2922985"/>
            <a:ext cx="10033984" cy="931345"/>
            <a:chOff x="0" y="-76200"/>
            <a:chExt cx="17838193" cy="1655723"/>
          </a:xfrm>
        </p:grpSpPr>
        <p:sp>
          <p:nvSpPr>
            <p:cNvPr id="7" name="TextBox 7"/>
            <p:cNvSpPr txBox="1"/>
            <p:nvPr/>
          </p:nvSpPr>
          <p:spPr>
            <a:xfrm>
              <a:off x="1581383" y="-76200"/>
              <a:ext cx="16256810" cy="1655723"/>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We have to choose God's plan for our lives, it's not automatic.</a:t>
              </a:r>
            </a:p>
          </p:txBody>
        </p:sp>
        <p:sp>
          <p:nvSpPr>
            <p:cNvPr id="8" name="Freeform 8"/>
            <p:cNvSpPr/>
            <p:nvPr/>
          </p:nvSpPr>
          <p:spPr>
            <a:xfrm>
              <a:off x="0" y="1524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b="1"/>
            </a:p>
          </p:txBody>
        </p:sp>
      </p:grpSp>
      <p:grpSp>
        <p:nvGrpSpPr>
          <p:cNvPr id="9" name="Group 9"/>
          <p:cNvGrpSpPr/>
          <p:nvPr/>
        </p:nvGrpSpPr>
        <p:grpSpPr>
          <a:xfrm>
            <a:off x="1211209" y="4077891"/>
            <a:ext cx="10404055" cy="931345"/>
            <a:chOff x="0" y="-76200"/>
            <a:chExt cx="18496097" cy="1655725"/>
          </a:xfrm>
        </p:grpSpPr>
        <p:sp>
          <p:nvSpPr>
            <p:cNvPr id="10" name="TextBox 10"/>
            <p:cNvSpPr txBox="1"/>
            <p:nvPr/>
          </p:nvSpPr>
          <p:spPr>
            <a:xfrm>
              <a:off x="1581383" y="-76200"/>
              <a:ext cx="16914714"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One of the greatest gifts (which is also a hindrance) God has given to mankind is the freedom to choose.</a:t>
              </a:r>
            </a:p>
          </p:txBody>
        </p:sp>
        <p:sp>
          <p:nvSpPr>
            <p:cNvPr id="11" name="Freeform 11"/>
            <p:cNvSpPr/>
            <p:nvPr/>
          </p:nvSpPr>
          <p:spPr>
            <a:xfrm>
              <a:off x="0" y="1270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b="1"/>
            </a:p>
          </p:txBody>
        </p:sp>
      </p:grpSp>
      <p:grpSp>
        <p:nvGrpSpPr>
          <p:cNvPr id="12" name="Group 12"/>
          <p:cNvGrpSpPr/>
          <p:nvPr/>
        </p:nvGrpSpPr>
        <p:grpSpPr>
          <a:xfrm>
            <a:off x="1211209" y="5232797"/>
            <a:ext cx="10404055" cy="931345"/>
            <a:chOff x="0" y="-76200"/>
            <a:chExt cx="18496097" cy="1655725"/>
          </a:xfrm>
        </p:grpSpPr>
        <p:sp>
          <p:nvSpPr>
            <p:cNvPr id="13" name="TextBox 13"/>
            <p:cNvSpPr txBox="1"/>
            <p:nvPr/>
          </p:nvSpPr>
          <p:spPr>
            <a:xfrm>
              <a:off x="1581383" y="-76200"/>
              <a:ext cx="16914714"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God didn't create us to be a bunch of puppets but with rational minds to make our own decisions.</a:t>
              </a:r>
            </a:p>
          </p:txBody>
        </p:sp>
        <p:sp>
          <p:nvSpPr>
            <p:cNvPr id="14" name="Freeform 14"/>
            <p:cNvSpPr/>
            <p:nvPr/>
          </p:nvSpPr>
          <p:spPr>
            <a:xfrm>
              <a:off x="0" y="17145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b="1"/>
            </a:p>
          </p:txBody>
        </p:sp>
      </p:grpSp>
      <p:grpSp>
        <p:nvGrpSpPr>
          <p:cNvPr id="15" name="Group 15"/>
          <p:cNvGrpSpPr/>
          <p:nvPr/>
        </p:nvGrpSpPr>
        <p:grpSpPr>
          <a:xfrm>
            <a:off x="1211209" y="6387703"/>
            <a:ext cx="10404055" cy="1405834"/>
            <a:chOff x="0" y="-76200"/>
            <a:chExt cx="18496097" cy="2499260"/>
          </a:xfrm>
        </p:grpSpPr>
        <p:sp>
          <p:nvSpPr>
            <p:cNvPr id="16" name="TextBox 16"/>
            <p:cNvSpPr txBox="1"/>
            <p:nvPr/>
          </p:nvSpPr>
          <p:spPr>
            <a:xfrm>
              <a:off x="1581383" y="-76200"/>
              <a:ext cx="16914714" cy="2499260"/>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He could have made us such that we don't have any choice – no ability to choose good or bad but he rather made us in His own image and gave us the free will to make our own choices.</a:t>
              </a:r>
            </a:p>
          </p:txBody>
        </p:sp>
        <p:sp>
          <p:nvSpPr>
            <p:cNvPr id="17" name="Freeform 17"/>
            <p:cNvSpPr/>
            <p:nvPr/>
          </p:nvSpPr>
          <p:spPr>
            <a:xfrm>
              <a:off x="0" y="141632"/>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b="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5460830" y="7190404"/>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1074705" y="-2496205"/>
            <a:ext cx="7642420" cy="6905969"/>
          </a:xfrm>
          <a:custGeom>
            <a:avLst/>
            <a:gdLst/>
            <a:ahLst/>
            <a:cxnLst/>
            <a:rect l="l" t="t" r="r" b="b"/>
            <a:pathLst>
              <a:path w="10189893" h="9207958">
                <a:moveTo>
                  <a:pt x="0" y="9207958"/>
                </a:moveTo>
                <a:lnTo>
                  <a:pt x="10189893" y="9207958"/>
                </a:lnTo>
                <a:lnTo>
                  <a:pt x="10189893" y="0"/>
                </a:lnTo>
                <a:lnTo>
                  <a:pt x="0" y="0"/>
                </a:lnTo>
                <a:lnTo>
                  <a:pt x="0" y="920795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grpSp>
        <p:nvGrpSpPr>
          <p:cNvPr id="4" name="Group 4"/>
          <p:cNvGrpSpPr/>
          <p:nvPr/>
        </p:nvGrpSpPr>
        <p:grpSpPr>
          <a:xfrm rot="-10800000">
            <a:off x="1907204" y="2074264"/>
            <a:ext cx="9901592" cy="6138473"/>
            <a:chOff x="0" y="0"/>
            <a:chExt cx="3477102" cy="2155623"/>
          </a:xfrm>
        </p:grpSpPr>
        <p:sp>
          <p:nvSpPr>
            <p:cNvPr id="5" name="Freeform 5"/>
            <p:cNvSpPr/>
            <p:nvPr/>
          </p:nvSpPr>
          <p:spPr>
            <a:xfrm>
              <a:off x="0" y="0"/>
              <a:ext cx="3477102" cy="2155623"/>
            </a:xfrm>
            <a:custGeom>
              <a:avLst/>
              <a:gdLst/>
              <a:ahLst/>
              <a:cxnLst/>
              <a:rect l="l" t="t" r="r" b="b"/>
              <a:pathLst>
                <a:path w="3477102" h="2155623">
                  <a:moveTo>
                    <a:pt x="32253" y="0"/>
                  </a:moveTo>
                  <a:lnTo>
                    <a:pt x="3444849" y="0"/>
                  </a:lnTo>
                  <a:cubicBezTo>
                    <a:pt x="3462662" y="0"/>
                    <a:pt x="3477102" y="14440"/>
                    <a:pt x="3477102" y="32253"/>
                  </a:cubicBezTo>
                  <a:lnTo>
                    <a:pt x="3477102" y="2123370"/>
                  </a:lnTo>
                  <a:cubicBezTo>
                    <a:pt x="3477102" y="2141183"/>
                    <a:pt x="3462662" y="2155623"/>
                    <a:pt x="3444849" y="2155623"/>
                  </a:cubicBezTo>
                  <a:lnTo>
                    <a:pt x="32253" y="2155623"/>
                  </a:lnTo>
                  <a:cubicBezTo>
                    <a:pt x="14440" y="2155623"/>
                    <a:pt x="0" y="2141183"/>
                    <a:pt x="0" y="2123370"/>
                  </a:cubicBezTo>
                  <a:lnTo>
                    <a:pt x="0" y="32253"/>
                  </a:lnTo>
                  <a:cubicBezTo>
                    <a:pt x="0" y="14440"/>
                    <a:pt x="14440" y="0"/>
                    <a:pt x="32253" y="0"/>
                  </a:cubicBezTo>
                  <a:close/>
                </a:path>
              </a:pathLst>
            </a:custGeom>
            <a:solidFill>
              <a:srgbClr val="FFFFFF"/>
            </a:solidFill>
          </p:spPr>
          <p:txBody>
            <a:bodyPr/>
            <a:lstStyle/>
            <a:p>
              <a:endParaRPr lang="en-US" sz="1350"/>
            </a:p>
          </p:txBody>
        </p:sp>
        <p:sp>
          <p:nvSpPr>
            <p:cNvPr id="6" name="TextBox 6"/>
            <p:cNvSpPr txBox="1"/>
            <p:nvPr/>
          </p:nvSpPr>
          <p:spPr>
            <a:xfrm>
              <a:off x="0" y="85725"/>
              <a:ext cx="3477102" cy="2069898"/>
            </a:xfrm>
            <a:prstGeom prst="rect">
              <a:avLst/>
            </a:prstGeom>
          </p:spPr>
          <p:txBody>
            <a:bodyPr lIns="38100" tIns="38100" rIns="38100" bIns="38100" rtlCol="0" anchor="ctr"/>
            <a:lstStyle/>
            <a:p>
              <a:pPr algn="ctr">
                <a:lnSpc>
                  <a:spcPts val="1215"/>
                </a:lnSpc>
              </a:pPr>
              <a:endParaRPr sz="1350"/>
            </a:p>
          </p:txBody>
        </p:sp>
      </p:grpSp>
      <p:sp>
        <p:nvSpPr>
          <p:cNvPr id="7" name="TextBox 7"/>
          <p:cNvSpPr txBox="1"/>
          <p:nvPr/>
        </p:nvSpPr>
        <p:spPr>
          <a:xfrm>
            <a:off x="2447594" y="2471621"/>
            <a:ext cx="1900337" cy="351058"/>
          </a:xfrm>
          <a:prstGeom prst="rect">
            <a:avLst/>
          </a:prstGeom>
        </p:spPr>
        <p:txBody>
          <a:bodyPr lIns="0" tIns="0" rIns="0" bIns="0" rtlCol="0" anchor="t">
            <a:spAutoFit/>
          </a:bodyPr>
          <a:lstStyle/>
          <a:p>
            <a:pPr>
              <a:lnSpc>
                <a:spcPts val="2625"/>
              </a:lnSpc>
              <a:spcBef>
                <a:spcPct val="0"/>
              </a:spcBef>
            </a:pPr>
            <a:r>
              <a:rPr lang="en-US" sz="2625" b="1" dirty="0" err="1">
                <a:solidFill>
                  <a:srgbClr val="CB6CE6"/>
                </a:solidFill>
                <a:latin typeface="Saira Bold"/>
                <a:ea typeface="Saira Bold"/>
                <a:cs typeface="Saira Bold"/>
                <a:sym typeface="Saira Bold"/>
              </a:rPr>
              <a:t>Deut</a:t>
            </a:r>
            <a:r>
              <a:rPr lang="en-US" sz="2625" b="1" dirty="0">
                <a:solidFill>
                  <a:srgbClr val="CB6CE6"/>
                </a:solidFill>
                <a:latin typeface="Saira Bold"/>
                <a:ea typeface="Saira Bold"/>
                <a:cs typeface="Saira Bold"/>
                <a:sym typeface="Saira Bold"/>
              </a:rPr>
              <a:t> 30:19 </a:t>
            </a:r>
          </a:p>
        </p:txBody>
      </p:sp>
      <p:sp>
        <p:nvSpPr>
          <p:cNvPr id="8" name="TextBox 8"/>
          <p:cNvSpPr txBox="1"/>
          <p:nvPr/>
        </p:nvSpPr>
        <p:spPr>
          <a:xfrm>
            <a:off x="2643273" y="3011290"/>
            <a:ext cx="8648499" cy="4732065"/>
          </a:xfrm>
          <a:prstGeom prst="rect">
            <a:avLst/>
          </a:prstGeom>
        </p:spPr>
        <p:txBody>
          <a:bodyPr lIns="0" tIns="0" rIns="0" bIns="0" rtlCol="0" anchor="t">
            <a:spAutoFit/>
          </a:bodyPr>
          <a:lstStyle/>
          <a:p>
            <a:pPr algn="ctr">
              <a:lnSpc>
                <a:spcPts val="5250"/>
              </a:lnSpc>
            </a:pPr>
            <a:r>
              <a:rPr lang="en-US" sz="3750" b="1" dirty="0">
                <a:solidFill>
                  <a:srgbClr val="031040"/>
                </a:solidFill>
                <a:latin typeface="Saira"/>
                <a:ea typeface="Saira"/>
                <a:cs typeface="Saira"/>
                <a:sym typeface="Saira"/>
              </a:rPr>
              <a:t>“Today I have given you the choice between life and death, between blessings and curses. Now I call on heaven and earth to witness the choice you make. Oh, that you would choose life, so that you and your descendants might live!”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704975"/>
            <a:ext cx="9064267" cy="788614"/>
          </a:xfrm>
          <a:prstGeom prst="rect">
            <a:avLst/>
          </a:prstGeom>
        </p:spPr>
        <p:txBody>
          <a:bodyPr lIns="0" tIns="0" rIns="0" bIns="0" rtlCol="0" anchor="t">
            <a:spAutoFit/>
          </a:bodyPr>
          <a:lstStyle/>
          <a:p>
            <a:pPr>
              <a:lnSpc>
                <a:spcPts val="2999"/>
              </a:lnSpc>
            </a:pPr>
            <a:r>
              <a:rPr lang="en-US" sz="2999" b="1" dirty="0">
                <a:solidFill>
                  <a:srgbClr val="091E69"/>
                </a:solidFill>
                <a:latin typeface="Saira Bold"/>
                <a:ea typeface="Saira Bold"/>
                <a:cs typeface="Saira Bold"/>
                <a:sym typeface="Saira Bold"/>
              </a:rPr>
              <a:t>SINCE GOD HAS A PLAN FOR US ALREADY, DO WE STILL HAVE A PART TO PLAY? </a:t>
            </a:r>
          </a:p>
        </p:txBody>
      </p:sp>
      <p:grpSp>
        <p:nvGrpSpPr>
          <p:cNvPr id="6" name="Group 6"/>
          <p:cNvGrpSpPr/>
          <p:nvPr/>
        </p:nvGrpSpPr>
        <p:grpSpPr>
          <a:xfrm>
            <a:off x="1297505" y="2908698"/>
            <a:ext cx="9947688" cy="2354812"/>
            <a:chOff x="0" y="-76200"/>
            <a:chExt cx="17684778" cy="4186334"/>
          </a:xfrm>
        </p:grpSpPr>
        <p:sp>
          <p:nvSpPr>
            <p:cNvPr id="7" name="Freeform 7"/>
            <p:cNvSpPr/>
            <p:nvPr/>
          </p:nvSpPr>
          <p:spPr>
            <a:xfrm>
              <a:off x="0" y="162359"/>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sp>
          <p:nvSpPr>
            <p:cNvPr id="8" name="TextBox 8"/>
            <p:cNvSpPr txBox="1"/>
            <p:nvPr/>
          </p:nvSpPr>
          <p:spPr>
            <a:xfrm>
              <a:off x="1427966" y="-76200"/>
              <a:ext cx="16256812" cy="4186334"/>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 problem with most people is that they are bad choosers – they choose death, they choose curses, they choose mediocrity, they choose survival instead of excellence, and they choose to just exist instead of living life abundantly.</a:t>
              </a:r>
            </a:p>
          </p:txBody>
        </p:sp>
      </p:grpSp>
      <p:grpSp>
        <p:nvGrpSpPr>
          <p:cNvPr id="9" name="Group 9"/>
          <p:cNvGrpSpPr/>
          <p:nvPr/>
        </p:nvGrpSpPr>
        <p:grpSpPr>
          <a:xfrm>
            <a:off x="1297506" y="5642373"/>
            <a:ext cx="10317758" cy="931345"/>
            <a:chOff x="0" y="-76200"/>
            <a:chExt cx="18342681" cy="1655725"/>
          </a:xfrm>
        </p:grpSpPr>
        <p:sp>
          <p:nvSpPr>
            <p:cNvPr id="10" name="TextBox 10"/>
            <p:cNvSpPr txBox="1"/>
            <p:nvPr/>
          </p:nvSpPr>
          <p:spPr>
            <a:xfrm>
              <a:off x="1427966" y="-76200"/>
              <a:ext cx="16914715"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It is like going to the ocean with a teaspoon. If you don’t want a full drum, take a bucket at least!</a:t>
              </a:r>
            </a:p>
          </p:txBody>
        </p:sp>
        <p:sp>
          <p:nvSpPr>
            <p:cNvPr id="11" name="Freeform 11"/>
            <p:cNvSpPr/>
            <p:nvPr/>
          </p:nvSpPr>
          <p:spPr>
            <a:xfrm>
              <a:off x="0" y="167472"/>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2565441" y="-2752016"/>
            <a:ext cx="7488240" cy="6766646"/>
          </a:xfrm>
          <a:custGeom>
            <a:avLst/>
            <a:gdLst/>
            <a:ahLst/>
            <a:cxnLst/>
            <a:rect l="l" t="t" r="r" b="b"/>
            <a:pathLst>
              <a:path w="9984320" h="9022195">
                <a:moveTo>
                  <a:pt x="9984320" y="9022195"/>
                </a:moveTo>
                <a:lnTo>
                  <a:pt x="0" y="9022195"/>
                </a:lnTo>
                <a:lnTo>
                  <a:pt x="0" y="0"/>
                </a:lnTo>
                <a:lnTo>
                  <a:pt x="9984320" y="0"/>
                </a:lnTo>
                <a:lnTo>
                  <a:pt x="9984320" y="902219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8974642" y="6283642"/>
            <a:ext cx="9792981" cy="8849294"/>
          </a:xfrm>
          <a:custGeom>
            <a:avLst/>
            <a:gdLst/>
            <a:ahLst/>
            <a:cxnLst/>
            <a:rect l="l" t="t" r="r" b="b"/>
            <a:pathLst>
              <a:path w="13057308" h="11799058">
                <a:moveTo>
                  <a:pt x="0" y="11799058"/>
                </a:moveTo>
                <a:lnTo>
                  <a:pt x="13057308" y="11799058"/>
                </a:lnTo>
                <a:lnTo>
                  <a:pt x="13057308" y="0"/>
                </a:lnTo>
                <a:lnTo>
                  <a:pt x="0" y="0"/>
                </a:lnTo>
                <a:lnTo>
                  <a:pt x="0" y="1179905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TextBox 4"/>
          <p:cNvSpPr txBox="1"/>
          <p:nvPr/>
        </p:nvSpPr>
        <p:spPr>
          <a:xfrm>
            <a:off x="2572450" y="3954067"/>
            <a:ext cx="8571101" cy="2403607"/>
          </a:xfrm>
          <a:prstGeom prst="rect">
            <a:avLst/>
          </a:prstGeom>
        </p:spPr>
        <p:txBody>
          <a:bodyPr lIns="0" tIns="0" rIns="0" bIns="0" rtlCol="0" anchor="t">
            <a:spAutoFit/>
          </a:bodyPr>
          <a:lstStyle/>
          <a:p>
            <a:pPr algn="ctr">
              <a:lnSpc>
                <a:spcPts val="6299"/>
              </a:lnSpc>
            </a:pPr>
            <a:r>
              <a:rPr lang="en-US" sz="5249" b="1">
                <a:solidFill>
                  <a:srgbClr val="091E69"/>
                </a:solidFill>
                <a:latin typeface="Playpen Sans Bold"/>
                <a:ea typeface="Playpen Sans Bold"/>
                <a:cs typeface="Playpen Sans Bold"/>
                <a:sym typeface="Playpen Sans Bold"/>
              </a:rPr>
              <a:t>ARE YOU TAKING RESPONSIBILITY FOR YOUR FUTURE?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886875"/>
            <a:ext cx="10211775" cy="403893"/>
          </a:xfrm>
          <a:prstGeom prst="rect">
            <a:avLst/>
          </a:prstGeom>
        </p:spPr>
        <p:txBody>
          <a:bodyPr lIns="0" tIns="0" rIns="0" bIns="0" rtlCol="0" anchor="t">
            <a:spAutoFit/>
          </a:bodyPr>
          <a:lstStyle/>
          <a:p>
            <a:pPr>
              <a:lnSpc>
                <a:spcPts val="2999"/>
              </a:lnSpc>
            </a:pPr>
            <a:r>
              <a:rPr lang="en-US" sz="2999" b="1">
                <a:solidFill>
                  <a:srgbClr val="091E69"/>
                </a:solidFill>
                <a:latin typeface="Saira Bold"/>
                <a:ea typeface="Saira Bold"/>
                <a:cs typeface="Saira Bold"/>
                <a:sym typeface="Saira Bold"/>
              </a:rPr>
              <a:t>ARE YOU TAKING RESPONSIBILITY FOR YOUR FUTURE?</a:t>
            </a:r>
          </a:p>
        </p:txBody>
      </p:sp>
      <p:grpSp>
        <p:nvGrpSpPr>
          <p:cNvPr id="6" name="Group 6"/>
          <p:cNvGrpSpPr/>
          <p:nvPr/>
        </p:nvGrpSpPr>
        <p:grpSpPr>
          <a:xfrm>
            <a:off x="1201537" y="2606012"/>
            <a:ext cx="10394384" cy="2829301"/>
            <a:chOff x="0" y="-76200"/>
            <a:chExt cx="18478904" cy="5029870"/>
          </a:xfrm>
        </p:grpSpPr>
        <p:sp>
          <p:nvSpPr>
            <p:cNvPr id="7" name="TextBox 7"/>
            <p:cNvSpPr txBox="1"/>
            <p:nvPr/>
          </p:nvSpPr>
          <p:spPr>
            <a:xfrm>
              <a:off x="1564188" y="-76200"/>
              <a:ext cx="16914716" cy="5029870"/>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 bible tells us in the book of </a:t>
              </a:r>
              <a:r>
                <a:rPr lang="en-US" sz="2625" b="1" dirty="0">
                  <a:solidFill>
                    <a:srgbClr val="7030A0"/>
                  </a:solidFill>
                  <a:latin typeface="Saira"/>
                  <a:ea typeface="Saira"/>
                  <a:cs typeface="Saira"/>
                  <a:sym typeface="Saira"/>
                </a:rPr>
                <a:t>Romans 14:12 </a:t>
              </a:r>
              <a:r>
                <a:rPr lang="en-US" sz="2625" b="1" dirty="0">
                  <a:solidFill>
                    <a:srgbClr val="031040"/>
                  </a:solidFill>
                  <a:latin typeface="Saira"/>
                  <a:ea typeface="Saira"/>
                  <a:cs typeface="Saira"/>
                  <a:sym typeface="Saira"/>
                </a:rPr>
                <a:t>that each of us will give a personal account to him. This passage reminds us that ultimately, we are accountable to God for our lives. This verse reminds us that we will stand before Him to give an account of how we have fulfilled our responsibilities and used the gifts He has bestowed upon us.</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201537" y="5668300"/>
            <a:ext cx="10394384" cy="1880323"/>
            <a:chOff x="0" y="-76200"/>
            <a:chExt cx="18478904" cy="3342796"/>
          </a:xfrm>
        </p:grpSpPr>
        <p:sp>
          <p:nvSpPr>
            <p:cNvPr id="10" name="TextBox 10"/>
            <p:cNvSpPr txBox="1"/>
            <p:nvPr/>
          </p:nvSpPr>
          <p:spPr>
            <a:xfrm>
              <a:off x="1564188" y="-76200"/>
              <a:ext cx="16914716" cy="3342796"/>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There is a parallel account in the parable if the talent </a:t>
              </a:r>
              <a:r>
                <a:rPr lang="en-US" sz="2625" b="1" dirty="0">
                  <a:solidFill>
                    <a:srgbClr val="7030A0"/>
                  </a:solidFill>
                  <a:latin typeface="Saira"/>
                  <a:ea typeface="Saira"/>
                  <a:cs typeface="Saira"/>
                  <a:sym typeface="Saira"/>
                </a:rPr>
                <a:t>(Matt 25:14-15) </a:t>
              </a:r>
              <a:r>
                <a:rPr lang="en-US" sz="2625" b="1" dirty="0">
                  <a:solidFill>
                    <a:srgbClr val="031040"/>
                  </a:solidFill>
                  <a:latin typeface="Saira"/>
                  <a:ea typeface="Saira"/>
                  <a:cs typeface="Saira"/>
                  <a:sym typeface="Saira"/>
                </a:rPr>
                <a:t>where we are reminded yet again that God entrusts us with different responsibilities, and we are called to be faithful in managing them.</a:t>
              </a:r>
            </a:p>
          </p:txBody>
        </p:sp>
        <p:sp>
          <p:nvSpPr>
            <p:cNvPr id="11" name="Freeform 11"/>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886875"/>
            <a:ext cx="10211775" cy="403893"/>
          </a:xfrm>
          <a:prstGeom prst="rect">
            <a:avLst/>
          </a:prstGeom>
        </p:spPr>
        <p:txBody>
          <a:bodyPr lIns="0" tIns="0" rIns="0" bIns="0" rtlCol="0" anchor="t">
            <a:spAutoFit/>
          </a:bodyPr>
          <a:lstStyle/>
          <a:p>
            <a:pPr>
              <a:lnSpc>
                <a:spcPts val="2999"/>
              </a:lnSpc>
            </a:pPr>
            <a:r>
              <a:rPr lang="en-US" sz="2999" b="1">
                <a:solidFill>
                  <a:srgbClr val="091E69"/>
                </a:solidFill>
                <a:latin typeface="Saira Bold"/>
                <a:ea typeface="Saira Bold"/>
                <a:cs typeface="Saira Bold"/>
                <a:sym typeface="Saira Bold"/>
              </a:rPr>
              <a:t>ARE YOU TAKING RESPONSIBILITY FOR YOUR FUTURE?</a:t>
            </a:r>
          </a:p>
        </p:txBody>
      </p:sp>
      <p:grpSp>
        <p:nvGrpSpPr>
          <p:cNvPr id="6" name="Group 6"/>
          <p:cNvGrpSpPr/>
          <p:nvPr/>
        </p:nvGrpSpPr>
        <p:grpSpPr>
          <a:xfrm>
            <a:off x="1201537" y="2842022"/>
            <a:ext cx="10394384" cy="1880323"/>
            <a:chOff x="0" y="-76200"/>
            <a:chExt cx="18478904" cy="3342796"/>
          </a:xfrm>
        </p:grpSpPr>
        <p:sp>
          <p:nvSpPr>
            <p:cNvPr id="7" name="TextBox 7"/>
            <p:cNvSpPr txBox="1"/>
            <p:nvPr/>
          </p:nvSpPr>
          <p:spPr>
            <a:xfrm>
              <a:off x="1564188" y="-76200"/>
              <a:ext cx="16914716" cy="3342796"/>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Are you taking responsibility for your life and your future? The day we start taking responsibilities for our circumstances is the day we can say we have fully transitioned from childhood to adulthood.</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201537" y="5004197"/>
            <a:ext cx="10394384" cy="2354812"/>
            <a:chOff x="0" y="-76200"/>
            <a:chExt cx="18478904" cy="4186334"/>
          </a:xfrm>
        </p:grpSpPr>
        <p:sp>
          <p:nvSpPr>
            <p:cNvPr id="10" name="TextBox 10"/>
            <p:cNvSpPr txBox="1"/>
            <p:nvPr/>
          </p:nvSpPr>
          <p:spPr>
            <a:xfrm>
              <a:off x="1564188" y="-76200"/>
              <a:ext cx="16914716" cy="4186334"/>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 day your life changes is the day you become the driver and not the passenger in the journey of your life. You can blame someone else – your parents, the government, the church, your employer, your spouse, </a:t>
              </a:r>
              <a:r>
                <a:rPr lang="en-US" sz="2625" b="1" dirty="0" err="1">
                  <a:solidFill>
                    <a:srgbClr val="031040"/>
                  </a:solidFill>
                  <a:latin typeface="Saira"/>
                  <a:ea typeface="Saira"/>
                  <a:cs typeface="Saira"/>
                  <a:sym typeface="Saira"/>
                </a:rPr>
                <a:t>etc</a:t>
              </a:r>
              <a:r>
                <a:rPr lang="en-US" sz="2625" b="1" dirty="0">
                  <a:solidFill>
                    <a:srgbClr val="031040"/>
                  </a:solidFill>
                  <a:latin typeface="Saira"/>
                  <a:ea typeface="Saira"/>
                  <a:cs typeface="Saira"/>
                  <a:sym typeface="Saira"/>
                </a:rPr>
                <a:t> but you are, in the grand scheme of things, accountable for your life.</a:t>
              </a:r>
            </a:p>
          </p:txBody>
        </p:sp>
        <p:sp>
          <p:nvSpPr>
            <p:cNvPr id="11" name="Freeform 11"/>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886875"/>
            <a:ext cx="10211775" cy="403893"/>
          </a:xfrm>
          <a:prstGeom prst="rect">
            <a:avLst/>
          </a:prstGeom>
        </p:spPr>
        <p:txBody>
          <a:bodyPr lIns="0" tIns="0" rIns="0" bIns="0" rtlCol="0" anchor="t">
            <a:spAutoFit/>
          </a:bodyPr>
          <a:lstStyle/>
          <a:p>
            <a:pPr>
              <a:lnSpc>
                <a:spcPts val="2999"/>
              </a:lnSpc>
            </a:pPr>
            <a:r>
              <a:rPr lang="en-US" sz="2999" b="1">
                <a:solidFill>
                  <a:srgbClr val="091E69"/>
                </a:solidFill>
                <a:latin typeface="Saira Bold"/>
                <a:ea typeface="Saira Bold"/>
                <a:cs typeface="Saira Bold"/>
                <a:sym typeface="Saira Bold"/>
              </a:rPr>
              <a:t>ARE YOU TAKING RESPONSIBILITY FOR YOUR FUTURE?</a:t>
            </a:r>
          </a:p>
        </p:txBody>
      </p:sp>
      <p:grpSp>
        <p:nvGrpSpPr>
          <p:cNvPr id="6" name="Group 6"/>
          <p:cNvGrpSpPr/>
          <p:nvPr/>
        </p:nvGrpSpPr>
        <p:grpSpPr>
          <a:xfrm>
            <a:off x="1201537" y="2842023"/>
            <a:ext cx="10394384" cy="1405834"/>
            <a:chOff x="0" y="-76200"/>
            <a:chExt cx="18478904" cy="2499261"/>
          </a:xfrm>
        </p:grpSpPr>
        <p:sp>
          <p:nvSpPr>
            <p:cNvPr id="7" name="TextBox 7"/>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Are you fulfilling your life’s purpose? What do you really want and what are you willing to do about it? That is taking responsibility.</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201537" y="4629870"/>
            <a:ext cx="10394384" cy="931345"/>
            <a:chOff x="0" y="-76200"/>
            <a:chExt cx="18478904" cy="1655725"/>
          </a:xfrm>
        </p:grpSpPr>
        <p:sp>
          <p:nvSpPr>
            <p:cNvPr id="10" name="TextBox 10"/>
            <p:cNvSpPr txBox="1"/>
            <p:nvPr/>
          </p:nvSpPr>
          <p:spPr>
            <a:xfrm>
              <a:off x="1564188" y="-76200"/>
              <a:ext cx="16914716"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If you are not where you want to be, start by asking yourself why and do something about the answers you receive.</a:t>
              </a:r>
            </a:p>
          </p:txBody>
        </p:sp>
        <p:sp>
          <p:nvSpPr>
            <p:cNvPr id="11" name="Freeform 11"/>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2" name="Group 12"/>
          <p:cNvGrpSpPr/>
          <p:nvPr/>
        </p:nvGrpSpPr>
        <p:grpSpPr>
          <a:xfrm>
            <a:off x="1201537" y="5953374"/>
            <a:ext cx="10394384" cy="1405834"/>
            <a:chOff x="0" y="-76200"/>
            <a:chExt cx="18478904" cy="2499261"/>
          </a:xfrm>
        </p:grpSpPr>
        <p:sp>
          <p:nvSpPr>
            <p:cNvPr id="13" name="TextBox 13"/>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Make sure that the greatest pull on you is the pull of the future, not the mistakes of the past or the routine of the present. </a:t>
              </a:r>
            </a:p>
          </p:txBody>
        </p:sp>
        <p:sp>
          <p:nvSpPr>
            <p:cNvPr id="14" name="Freeform 14"/>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2565441" y="-2752016"/>
            <a:ext cx="7488240" cy="6766646"/>
          </a:xfrm>
          <a:custGeom>
            <a:avLst/>
            <a:gdLst/>
            <a:ahLst/>
            <a:cxnLst/>
            <a:rect l="l" t="t" r="r" b="b"/>
            <a:pathLst>
              <a:path w="9984320" h="9022195">
                <a:moveTo>
                  <a:pt x="9984320" y="9022195"/>
                </a:moveTo>
                <a:lnTo>
                  <a:pt x="0" y="9022195"/>
                </a:lnTo>
                <a:lnTo>
                  <a:pt x="0" y="0"/>
                </a:lnTo>
                <a:lnTo>
                  <a:pt x="9984320" y="0"/>
                </a:lnTo>
                <a:lnTo>
                  <a:pt x="9984320" y="902219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8974642" y="6283642"/>
            <a:ext cx="9792981" cy="8849294"/>
          </a:xfrm>
          <a:custGeom>
            <a:avLst/>
            <a:gdLst/>
            <a:ahLst/>
            <a:cxnLst/>
            <a:rect l="l" t="t" r="r" b="b"/>
            <a:pathLst>
              <a:path w="13057308" h="11799058">
                <a:moveTo>
                  <a:pt x="0" y="11799058"/>
                </a:moveTo>
                <a:lnTo>
                  <a:pt x="13057308" y="11799058"/>
                </a:lnTo>
                <a:lnTo>
                  <a:pt x="13057308" y="0"/>
                </a:lnTo>
                <a:lnTo>
                  <a:pt x="0" y="0"/>
                </a:lnTo>
                <a:lnTo>
                  <a:pt x="0" y="1179905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TextBox 4"/>
          <p:cNvSpPr txBox="1"/>
          <p:nvPr/>
        </p:nvSpPr>
        <p:spPr>
          <a:xfrm>
            <a:off x="1973937" y="3954067"/>
            <a:ext cx="9768128" cy="3211520"/>
          </a:xfrm>
          <a:prstGeom prst="rect">
            <a:avLst/>
          </a:prstGeom>
        </p:spPr>
        <p:txBody>
          <a:bodyPr lIns="0" tIns="0" rIns="0" bIns="0" rtlCol="0" anchor="t">
            <a:spAutoFit/>
          </a:bodyPr>
          <a:lstStyle/>
          <a:p>
            <a:pPr algn="ctr">
              <a:lnSpc>
                <a:spcPts val="6299"/>
              </a:lnSpc>
            </a:pPr>
            <a:r>
              <a:rPr lang="en-US" sz="5249" b="1" dirty="0">
                <a:solidFill>
                  <a:srgbClr val="091E69"/>
                </a:solidFill>
                <a:latin typeface="Playpen Sans Bold"/>
                <a:ea typeface="Playpen Sans Bold"/>
                <a:cs typeface="Playpen Sans Bold"/>
                <a:sym typeface="Playpen Sans Bold"/>
              </a:rPr>
              <a:t>INCREASING YOUR VALUES WOULD CONTRIBUTE POSITIVELY TO YOUR FUTURE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886875"/>
            <a:ext cx="10211775" cy="788614"/>
          </a:xfrm>
          <a:prstGeom prst="rect">
            <a:avLst/>
          </a:prstGeom>
        </p:spPr>
        <p:txBody>
          <a:bodyPr lIns="0" tIns="0" rIns="0" bIns="0" rtlCol="0" anchor="t">
            <a:spAutoFit/>
          </a:bodyPr>
          <a:lstStyle/>
          <a:p>
            <a:pPr>
              <a:lnSpc>
                <a:spcPts val="2999"/>
              </a:lnSpc>
            </a:pPr>
            <a:r>
              <a:rPr lang="en-US" sz="2999" b="1">
                <a:solidFill>
                  <a:srgbClr val="091E69"/>
                </a:solidFill>
                <a:latin typeface="Saira Bold"/>
                <a:ea typeface="Saira Bold"/>
                <a:cs typeface="Saira Bold"/>
                <a:sym typeface="Saira Bold"/>
              </a:rPr>
              <a:t>INCREASING YOUR VALUES WOULD CONTRIBUTE POSITIVELY TO YOUR FUTURE</a:t>
            </a:r>
          </a:p>
        </p:txBody>
      </p:sp>
      <p:grpSp>
        <p:nvGrpSpPr>
          <p:cNvPr id="6" name="Group 6"/>
          <p:cNvGrpSpPr/>
          <p:nvPr/>
        </p:nvGrpSpPr>
        <p:grpSpPr>
          <a:xfrm>
            <a:off x="1201537" y="3011857"/>
            <a:ext cx="10394384" cy="1405834"/>
            <a:chOff x="0" y="-76200"/>
            <a:chExt cx="18478904" cy="2499261"/>
          </a:xfrm>
        </p:grpSpPr>
        <p:sp>
          <p:nvSpPr>
            <p:cNvPr id="7" name="TextBox 7"/>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Your values are at the core of what you are and who you are, not necessarily the balance in your bank account or the high positions you occupy</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201537" y="4694365"/>
            <a:ext cx="10394384" cy="2829301"/>
            <a:chOff x="0" y="-76200"/>
            <a:chExt cx="18478904" cy="5029871"/>
          </a:xfrm>
        </p:grpSpPr>
        <p:sp>
          <p:nvSpPr>
            <p:cNvPr id="10" name="TextBox 10"/>
            <p:cNvSpPr txBox="1"/>
            <p:nvPr/>
          </p:nvSpPr>
          <p:spPr>
            <a:xfrm>
              <a:off x="1564188" y="-76200"/>
              <a:ext cx="16914716" cy="502987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In this journey of life, time is a great equalizer – the high and mighty and the ordinary people all have </a:t>
              </a:r>
              <a:r>
                <a:rPr lang="en-US" sz="2625" b="1" dirty="0" err="1">
                  <a:solidFill>
                    <a:srgbClr val="031040"/>
                  </a:solidFill>
                  <a:latin typeface="Saira"/>
                  <a:ea typeface="Saira"/>
                  <a:cs typeface="Saira"/>
                  <a:sym typeface="Saira"/>
                </a:rPr>
                <a:t>have</a:t>
              </a:r>
              <a:r>
                <a:rPr lang="en-US" sz="2625" b="1" dirty="0">
                  <a:solidFill>
                    <a:srgbClr val="031040"/>
                  </a:solidFill>
                  <a:latin typeface="Saira"/>
                  <a:ea typeface="Saira"/>
                  <a:cs typeface="Saira"/>
                  <a:sym typeface="Saira"/>
                </a:rPr>
                <a:t> 24 hours in a day. What separates the successful and the unsuccessful (however you want to define success) is what they do with their time, that is the value you create within the time allotted to you.</a:t>
              </a:r>
            </a:p>
          </p:txBody>
        </p:sp>
        <p:sp>
          <p:nvSpPr>
            <p:cNvPr id="11" name="Freeform 11"/>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2" name="Group 12"/>
          <p:cNvGrpSpPr/>
          <p:nvPr/>
        </p:nvGrpSpPr>
        <p:grpSpPr>
          <a:xfrm>
            <a:off x="1201537" y="7769903"/>
            <a:ext cx="10394384" cy="931345"/>
            <a:chOff x="0" y="-76200"/>
            <a:chExt cx="18478904" cy="1655721"/>
          </a:xfrm>
        </p:grpSpPr>
        <p:sp>
          <p:nvSpPr>
            <p:cNvPr id="13" name="TextBox 13"/>
            <p:cNvSpPr txBox="1"/>
            <p:nvPr/>
          </p:nvSpPr>
          <p:spPr>
            <a:xfrm>
              <a:off x="1564188" y="-76200"/>
              <a:ext cx="16914716" cy="165572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No wonder the scriptures warn us to make the best use of our time </a:t>
              </a:r>
              <a:r>
                <a:rPr lang="en-US" sz="2625" b="1" dirty="0">
                  <a:solidFill>
                    <a:srgbClr val="7030A0"/>
                  </a:solidFill>
                  <a:latin typeface="Saira"/>
                  <a:ea typeface="Saira"/>
                  <a:cs typeface="Saira"/>
                  <a:sym typeface="Saira"/>
                </a:rPr>
                <a:t>Col 4:5</a:t>
              </a:r>
            </a:p>
          </p:txBody>
        </p:sp>
        <p:sp>
          <p:nvSpPr>
            <p:cNvPr id="14" name="Freeform 14"/>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5460830" y="7190404"/>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1074705" y="-2496205"/>
            <a:ext cx="7642420" cy="6905969"/>
          </a:xfrm>
          <a:custGeom>
            <a:avLst/>
            <a:gdLst/>
            <a:ahLst/>
            <a:cxnLst/>
            <a:rect l="l" t="t" r="r" b="b"/>
            <a:pathLst>
              <a:path w="10189893" h="9207958">
                <a:moveTo>
                  <a:pt x="0" y="9207958"/>
                </a:moveTo>
                <a:lnTo>
                  <a:pt x="10189893" y="9207958"/>
                </a:lnTo>
                <a:lnTo>
                  <a:pt x="10189893" y="0"/>
                </a:lnTo>
                <a:lnTo>
                  <a:pt x="0" y="0"/>
                </a:lnTo>
                <a:lnTo>
                  <a:pt x="0" y="920795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grpSp>
        <p:nvGrpSpPr>
          <p:cNvPr id="4" name="Group 4"/>
          <p:cNvGrpSpPr/>
          <p:nvPr/>
        </p:nvGrpSpPr>
        <p:grpSpPr>
          <a:xfrm rot="-10800000">
            <a:off x="2497410" y="2621877"/>
            <a:ext cx="8721181" cy="5043246"/>
            <a:chOff x="0" y="0"/>
            <a:chExt cx="3062582" cy="1771016"/>
          </a:xfrm>
        </p:grpSpPr>
        <p:sp>
          <p:nvSpPr>
            <p:cNvPr id="5" name="Freeform 5"/>
            <p:cNvSpPr/>
            <p:nvPr/>
          </p:nvSpPr>
          <p:spPr>
            <a:xfrm>
              <a:off x="0" y="0"/>
              <a:ext cx="3062582" cy="1771016"/>
            </a:xfrm>
            <a:custGeom>
              <a:avLst/>
              <a:gdLst/>
              <a:ahLst/>
              <a:cxnLst/>
              <a:rect l="l" t="t" r="r" b="b"/>
              <a:pathLst>
                <a:path w="3062582" h="1771016">
                  <a:moveTo>
                    <a:pt x="36618" y="0"/>
                  </a:moveTo>
                  <a:lnTo>
                    <a:pt x="3025964" y="0"/>
                  </a:lnTo>
                  <a:cubicBezTo>
                    <a:pt x="3046188" y="0"/>
                    <a:pt x="3062582" y="16395"/>
                    <a:pt x="3062582" y="36618"/>
                  </a:cubicBezTo>
                  <a:lnTo>
                    <a:pt x="3062582" y="1734398"/>
                  </a:lnTo>
                  <a:cubicBezTo>
                    <a:pt x="3062582" y="1754622"/>
                    <a:pt x="3046188" y="1771016"/>
                    <a:pt x="3025964" y="1771016"/>
                  </a:cubicBezTo>
                  <a:lnTo>
                    <a:pt x="36618" y="1771016"/>
                  </a:lnTo>
                  <a:cubicBezTo>
                    <a:pt x="16395" y="1771016"/>
                    <a:pt x="0" y="1754622"/>
                    <a:pt x="0" y="1734398"/>
                  </a:cubicBezTo>
                  <a:lnTo>
                    <a:pt x="0" y="36618"/>
                  </a:lnTo>
                  <a:cubicBezTo>
                    <a:pt x="0" y="16395"/>
                    <a:pt x="16395" y="0"/>
                    <a:pt x="36618" y="0"/>
                  </a:cubicBezTo>
                  <a:close/>
                </a:path>
              </a:pathLst>
            </a:custGeom>
            <a:solidFill>
              <a:srgbClr val="FFFFFF"/>
            </a:solidFill>
          </p:spPr>
          <p:txBody>
            <a:bodyPr/>
            <a:lstStyle/>
            <a:p>
              <a:endParaRPr lang="en-US" sz="1350"/>
            </a:p>
          </p:txBody>
        </p:sp>
        <p:sp>
          <p:nvSpPr>
            <p:cNvPr id="6" name="TextBox 6"/>
            <p:cNvSpPr txBox="1"/>
            <p:nvPr/>
          </p:nvSpPr>
          <p:spPr>
            <a:xfrm>
              <a:off x="0" y="85725"/>
              <a:ext cx="3062582" cy="1685291"/>
            </a:xfrm>
            <a:prstGeom prst="rect">
              <a:avLst/>
            </a:prstGeom>
          </p:spPr>
          <p:txBody>
            <a:bodyPr lIns="38100" tIns="38100" rIns="38100" bIns="38100" rtlCol="0" anchor="ctr"/>
            <a:lstStyle/>
            <a:p>
              <a:pPr algn="ctr">
                <a:lnSpc>
                  <a:spcPts val="1215"/>
                </a:lnSpc>
              </a:pPr>
              <a:endParaRPr sz="1350"/>
            </a:p>
          </p:txBody>
        </p:sp>
      </p:grpSp>
      <p:sp>
        <p:nvSpPr>
          <p:cNvPr id="7" name="TextBox 7"/>
          <p:cNvSpPr txBox="1"/>
          <p:nvPr/>
        </p:nvSpPr>
        <p:spPr>
          <a:xfrm>
            <a:off x="3002265" y="3092249"/>
            <a:ext cx="1900337" cy="351058"/>
          </a:xfrm>
          <a:prstGeom prst="rect">
            <a:avLst/>
          </a:prstGeom>
        </p:spPr>
        <p:txBody>
          <a:bodyPr lIns="0" tIns="0" rIns="0" bIns="0" rtlCol="0" anchor="t">
            <a:spAutoFit/>
          </a:bodyPr>
          <a:lstStyle/>
          <a:p>
            <a:pPr>
              <a:lnSpc>
                <a:spcPts val="2625"/>
              </a:lnSpc>
              <a:spcBef>
                <a:spcPct val="0"/>
              </a:spcBef>
            </a:pPr>
            <a:r>
              <a:rPr lang="en-US" sz="2625" b="1" dirty="0">
                <a:solidFill>
                  <a:srgbClr val="CB6CE6"/>
                </a:solidFill>
                <a:latin typeface="Saira Bold"/>
                <a:ea typeface="Saira Bold"/>
                <a:cs typeface="Saira Bold"/>
                <a:sym typeface="Saira Bold"/>
              </a:rPr>
              <a:t>Col 4:5</a:t>
            </a:r>
          </a:p>
        </p:txBody>
      </p:sp>
      <p:sp>
        <p:nvSpPr>
          <p:cNvPr id="8" name="TextBox 8"/>
          <p:cNvSpPr txBox="1"/>
          <p:nvPr/>
        </p:nvSpPr>
        <p:spPr>
          <a:xfrm>
            <a:off x="3397763" y="4115991"/>
            <a:ext cx="6920475" cy="2013372"/>
          </a:xfrm>
          <a:prstGeom prst="rect">
            <a:avLst/>
          </a:prstGeom>
        </p:spPr>
        <p:txBody>
          <a:bodyPr lIns="0" tIns="0" rIns="0" bIns="0" rtlCol="0" anchor="t">
            <a:spAutoFit/>
          </a:bodyPr>
          <a:lstStyle/>
          <a:p>
            <a:pPr algn="ctr">
              <a:lnSpc>
                <a:spcPts val="5250"/>
              </a:lnSpc>
            </a:pPr>
            <a:r>
              <a:rPr lang="en-US" sz="3750" b="1" dirty="0">
                <a:solidFill>
                  <a:srgbClr val="031040"/>
                </a:solidFill>
                <a:latin typeface="Saira"/>
                <a:ea typeface="Saira"/>
                <a:cs typeface="Saira"/>
                <a:sym typeface="Saira"/>
              </a:rPr>
              <a:t>Walk in wisdom toward those who are outside, redeeming the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744000"/>
            <a:ext cx="10211775" cy="788614"/>
          </a:xfrm>
          <a:prstGeom prst="rect">
            <a:avLst/>
          </a:prstGeom>
        </p:spPr>
        <p:txBody>
          <a:bodyPr lIns="0" tIns="0" rIns="0" bIns="0" rtlCol="0" anchor="t">
            <a:spAutoFit/>
          </a:bodyPr>
          <a:lstStyle/>
          <a:p>
            <a:pPr>
              <a:lnSpc>
                <a:spcPts val="2999"/>
              </a:lnSpc>
            </a:pPr>
            <a:r>
              <a:rPr lang="en-US" sz="2999" b="1">
                <a:solidFill>
                  <a:srgbClr val="091E69"/>
                </a:solidFill>
                <a:latin typeface="Saira Bold"/>
                <a:ea typeface="Saira Bold"/>
                <a:cs typeface="Saira Bold"/>
                <a:sym typeface="Saira Bold"/>
              </a:rPr>
              <a:t>INCREASING YOUR VALUES WOULD CONTRIBUTE POSITIVELY TO YOUR FUTURE</a:t>
            </a:r>
          </a:p>
        </p:txBody>
      </p:sp>
      <p:grpSp>
        <p:nvGrpSpPr>
          <p:cNvPr id="6" name="Group 6"/>
          <p:cNvGrpSpPr/>
          <p:nvPr/>
        </p:nvGrpSpPr>
        <p:grpSpPr>
          <a:xfrm>
            <a:off x="1201537" y="2753002"/>
            <a:ext cx="10394384" cy="1405834"/>
            <a:chOff x="0" y="-76200"/>
            <a:chExt cx="18478904" cy="2499260"/>
          </a:xfrm>
        </p:grpSpPr>
        <p:sp>
          <p:nvSpPr>
            <p:cNvPr id="7" name="TextBox 7"/>
            <p:cNvSpPr txBox="1"/>
            <p:nvPr/>
          </p:nvSpPr>
          <p:spPr>
            <a:xfrm>
              <a:off x="1564188" y="-76200"/>
              <a:ext cx="16914716" cy="2499260"/>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There is a reason a doctor earns than the man that sells sausage rolls at Mr. Biggs. The doctor has improved his life through education, practice and dedication. That takes time.</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201537" y="4281487"/>
            <a:ext cx="10394384" cy="1880323"/>
            <a:chOff x="0" y="422841"/>
            <a:chExt cx="18478904" cy="3342796"/>
          </a:xfrm>
        </p:grpSpPr>
        <p:sp>
          <p:nvSpPr>
            <p:cNvPr id="10" name="TextBox 10"/>
            <p:cNvSpPr txBox="1"/>
            <p:nvPr/>
          </p:nvSpPr>
          <p:spPr>
            <a:xfrm>
              <a:off x="1564188" y="422841"/>
              <a:ext cx="16914716" cy="3342796"/>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If you do an audit of your time for the next one month, what are we going to find out. Someone making contributions or just drifting through life and killing time with irrelevant activities?</a:t>
              </a:r>
            </a:p>
          </p:txBody>
        </p:sp>
        <p:sp>
          <p:nvSpPr>
            <p:cNvPr id="11" name="Freeform 11"/>
            <p:cNvSpPr/>
            <p:nvPr/>
          </p:nvSpPr>
          <p:spPr>
            <a:xfrm>
              <a:off x="0" y="532909"/>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2" name="Group 12"/>
          <p:cNvGrpSpPr/>
          <p:nvPr/>
        </p:nvGrpSpPr>
        <p:grpSpPr>
          <a:xfrm>
            <a:off x="1201537" y="6346032"/>
            <a:ext cx="10394384" cy="1405834"/>
            <a:chOff x="0" y="-76200"/>
            <a:chExt cx="18478904" cy="2499261"/>
          </a:xfrm>
        </p:grpSpPr>
        <p:sp>
          <p:nvSpPr>
            <p:cNvPr id="13" name="TextBox 13"/>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Your value is determined by your actions, mindset and willingness to grow, the problems you solve and the lives you touch.</a:t>
              </a:r>
            </a:p>
          </p:txBody>
        </p:sp>
        <p:sp>
          <p:nvSpPr>
            <p:cNvPr id="14" name="Freeform 14"/>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5" name="Group 15"/>
          <p:cNvGrpSpPr/>
          <p:nvPr/>
        </p:nvGrpSpPr>
        <p:grpSpPr>
          <a:xfrm>
            <a:off x="1201537" y="7884319"/>
            <a:ext cx="10394384" cy="931345"/>
            <a:chOff x="0" y="-76200"/>
            <a:chExt cx="18478904" cy="1655725"/>
          </a:xfrm>
        </p:grpSpPr>
        <p:sp>
          <p:nvSpPr>
            <p:cNvPr id="16" name="TextBox 16"/>
            <p:cNvSpPr txBox="1"/>
            <p:nvPr/>
          </p:nvSpPr>
          <p:spPr>
            <a:xfrm>
              <a:off x="1564188" y="-76200"/>
              <a:ext cx="16914716"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What are you doing to increase your value…learning new things, sharpening your skills, developing better habits.</a:t>
              </a:r>
            </a:p>
          </p:txBody>
        </p:sp>
        <p:sp>
          <p:nvSpPr>
            <p:cNvPr id="17" name="Freeform 17"/>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886875"/>
            <a:ext cx="10211775" cy="788614"/>
          </a:xfrm>
          <a:prstGeom prst="rect">
            <a:avLst/>
          </a:prstGeom>
        </p:spPr>
        <p:txBody>
          <a:bodyPr lIns="0" tIns="0" rIns="0" bIns="0" rtlCol="0" anchor="t">
            <a:spAutoFit/>
          </a:bodyPr>
          <a:lstStyle/>
          <a:p>
            <a:pPr>
              <a:lnSpc>
                <a:spcPts val="2999"/>
              </a:lnSpc>
            </a:pPr>
            <a:r>
              <a:rPr lang="en-US" sz="2999" b="1">
                <a:solidFill>
                  <a:srgbClr val="091E69"/>
                </a:solidFill>
                <a:latin typeface="Saira Bold"/>
                <a:ea typeface="Saira Bold"/>
                <a:cs typeface="Saira Bold"/>
                <a:sym typeface="Saira Bold"/>
              </a:rPr>
              <a:t>INCREASING YOUR VALUES WOULD CONTRIBUTE POSITIVELY TO YOUR FUTURE</a:t>
            </a:r>
          </a:p>
        </p:txBody>
      </p:sp>
      <p:grpSp>
        <p:nvGrpSpPr>
          <p:cNvPr id="6" name="Group 6"/>
          <p:cNvGrpSpPr/>
          <p:nvPr/>
        </p:nvGrpSpPr>
        <p:grpSpPr>
          <a:xfrm>
            <a:off x="1034511" y="3106936"/>
            <a:ext cx="10441565" cy="1405834"/>
            <a:chOff x="0" y="-76200"/>
            <a:chExt cx="18562782" cy="2499261"/>
          </a:xfrm>
        </p:grpSpPr>
        <p:sp>
          <p:nvSpPr>
            <p:cNvPr id="7" name="TextBox 7"/>
            <p:cNvSpPr txBox="1"/>
            <p:nvPr/>
          </p:nvSpPr>
          <p:spPr>
            <a:xfrm>
              <a:off x="1648068" y="-76200"/>
              <a:ext cx="16914714"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If you are not constantly increasing your value, you are actually falling behind. The world is constantly evolving, so you need to keep growing to keep up.</a:t>
              </a:r>
            </a:p>
          </p:txBody>
        </p:sp>
        <p:sp>
          <p:nvSpPr>
            <p:cNvPr id="8" name="Freeform 8"/>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058101" y="4849726"/>
            <a:ext cx="10394384" cy="1405834"/>
            <a:chOff x="0" y="-76200"/>
            <a:chExt cx="18478904" cy="2499261"/>
          </a:xfrm>
        </p:grpSpPr>
        <p:sp>
          <p:nvSpPr>
            <p:cNvPr id="10" name="TextBox 10"/>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Your character (integrity, attitude, work ethics, ability to manage setbacks) is crucial to your values and our future – work on it.</a:t>
              </a:r>
            </a:p>
          </p:txBody>
        </p:sp>
        <p:sp>
          <p:nvSpPr>
            <p:cNvPr id="11" name="Freeform 11"/>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2" name="Group 12"/>
          <p:cNvGrpSpPr/>
          <p:nvPr/>
        </p:nvGrpSpPr>
        <p:grpSpPr>
          <a:xfrm>
            <a:off x="1081691" y="6453187"/>
            <a:ext cx="10394384" cy="1880323"/>
            <a:chOff x="0" y="505332"/>
            <a:chExt cx="18478904" cy="3342796"/>
          </a:xfrm>
        </p:grpSpPr>
        <p:sp>
          <p:nvSpPr>
            <p:cNvPr id="13" name="TextBox 13"/>
            <p:cNvSpPr txBox="1"/>
            <p:nvPr/>
          </p:nvSpPr>
          <p:spPr>
            <a:xfrm>
              <a:off x="1564188" y="505332"/>
              <a:ext cx="16914716" cy="3342796"/>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And finally, to increase your value, you need to be open to receiving feedback and becoming better. One of the fastest ways to improve is to get honest and constructive feedback from those that care about you. </a:t>
              </a:r>
            </a:p>
          </p:txBody>
        </p:sp>
        <p:sp>
          <p:nvSpPr>
            <p:cNvPr id="14" name="Freeform 14"/>
            <p:cNvSpPr/>
            <p:nvPr/>
          </p:nvSpPr>
          <p:spPr>
            <a:xfrm>
              <a:off x="0" y="695832"/>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2565441" y="-2752016"/>
            <a:ext cx="7488240" cy="6766646"/>
          </a:xfrm>
          <a:custGeom>
            <a:avLst/>
            <a:gdLst/>
            <a:ahLst/>
            <a:cxnLst/>
            <a:rect l="l" t="t" r="r" b="b"/>
            <a:pathLst>
              <a:path w="9984320" h="9022195">
                <a:moveTo>
                  <a:pt x="9984320" y="9022195"/>
                </a:moveTo>
                <a:lnTo>
                  <a:pt x="0" y="9022195"/>
                </a:lnTo>
                <a:lnTo>
                  <a:pt x="0" y="0"/>
                </a:lnTo>
                <a:lnTo>
                  <a:pt x="9984320" y="0"/>
                </a:lnTo>
                <a:lnTo>
                  <a:pt x="9984320" y="902219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8974642" y="6283642"/>
            <a:ext cx="9792981" cy="8849294"/>
          </a:xfrm>
          <a:custGeom>
            <a:avLst/>
            <a:gdLst/>
            <a:ahLst/>
            <a:cxnLst/>
            <a:rect l="l" t="t" r="r" b="b"/>
            <a:pathLst>
              <a:path w="13057308" h="11799058">
                <a:moveTo>
                  <a:pt x="0" y="11799058"/>
                </a:moveTo>
                <a:lnTo>
                  <a:pt x="13057308" y="11799058"/>
                </a:lnTo>
                <a:lnTo>
                  <a:pt x="13057308" y="0"/>
                </a:lnTo>
                <a:lnTo>
                  <a:pt x="0" y="0"/>
                </a:lnTo>
                <a:lnTo>
                  <a:pt x="0" y="1179905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TextBox 4"/>
          <p:cNvSpPr txBox="1"/>
          <p:nvPr/>
        </p:nvSpPr>
        <p:spPr>
          <a:xfrm>
            <a:off x="2238395" y="3954066"/>
            <a:ext cx="9239210" cy="2403607"/>
          </a:xfrm>
          <a:prstGeom prst="rect">
            <a:avLst/>
          </a:prstGeom>
        </p:spPr>
        <p:txBody>
          <a:bodyPr lIns="0" tIns="0" rIns="0" bIns="0" rtlCol="0" anchor="t">
            <a:spAutoFit/>
          </a:bodyPr>
          <a:lstStyle/>
          <a:p>
            <a:pPr algn="ctr">
              <a:lnSpc>
                <a:spcPts val="6299"/>
              </a:lnSpc>
            </a:pPr>
            <a:r>
              <a:rPr lang="en-US" sz="5249" b="1" dirty="0">
                <a:solidFill>
                  <a:srgbClr val="091E69"/>
                </a:solidFill>
                <a:latin typeface="Playpen Sans Bold"/>
                <a:ea typeface="Playpen Sans Bold"/>
                <a:cs typeface="Playpen Sans Bold"/>
                <a:sym typeface="Playpen Sans Bold"/>
              </a:rPr>
              <a:t>DON’T LOSE SIGHT OF THE ULTIMATE DESTINATION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886875"/>
            <a:ext cx="10211775" cy="403893"/>
          </a:xfrm>
          <a:prstGeom prst="rect">
            <a:avLst/>
          </a:prstGeom>
        </p:spPr>
        <p:txBody>
          <a:bodyPr lIns="0" tIns="0" rIns="0" bIns="0" rtlCol="0" anchor="t">
            <a:spAutoFit/>
          </a:bodyPr>
          <a:lstStyle/>
          <a:p>
            <a:pPr>
              <a:lnSpc>
                <a:spcPts val="2999"/>
              </a:lnSpc>
            </a:pPr>
            <a:r>
              <a:rPr lang="en-US" sz="2999" b="1">
                <a:solidFill>
                  <a:srgbClr val="091E69"/>
                </a:solidFill>
                <a:latin typeface="Saira Bold"/>
                <a:ea typeface="Saira Bold"/>
                <a:cs typeface="Saira Bold"/>
                <a:sym typeface="Saira Bold"/>
              </a:rPr>
              <a:t>DON’T LOSE SIGHT OF THE ULTIMATE DESTINATION</a:t>
            </a:r>
          </a:p>
        </p:txBody>
      </p:sp>
      <p:grpSp>
        <p:nvGrpSpPr>
          <p:cNvPr id="6" name="Group 6"/>
          <p:cNvGrpSpPr/>
          <p:nvPr/>
        </p:nvGrpSpPr>
        <p:grpSpPr>
          <a:xfrm>
            <a:off x="1173700" y="2839974"/>
            <a:ext cx="10394384" cy="1405834"/>
            <a:chOff x="0" y="-76200"/>
            <a:chExt cx="18478904" cy="2499261"/>
          </a:xfrm>
        </p:grpSpPr>
        <p:sp>
          <p:nvSpPr>
            <p:cNvPr id="7" name="TextBox 7"/>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If you miss any other thing in this life, don’t miss heaven. There is nothing worth sacrificing our souls for, not even the whole world</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173700" y="4660162"/>
            <a:ext cx="10394384" cy="1405834"/>
            <a:chOff x="0" y="-76200"/>
            <a:chExt cx="18478904" cy="2499261"/>
          </a:xfrm>
        </p:grpSpPr>
        <p:sp>
          <p:nvSpPr>
            <p:cNvPr id="10" name="TextBox 10"/>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We are reminded in </a:t>
              </a:r>
              <a:r>
                <a:rPr lang="en-US" sz="2625" b="1" dirty="0">
                  <a:solidFill>
                    <a:srgbClr val="9F2FFF"/>
                  </a:solidFill>
                  <a:latin typeface="Saira Bold"/>
                  <a:ea typeface="Saira Bold"/>
                  <a:cs typeface="Saira Bold"/>
                  <a:sym typeface="Saira Bold"/>
                </a:rPr>
                <a:t>Phil 3:20</a:t>
              </a:r>
              <a:r>
                <a:rPr lang="en-US" sz="2625" b="1" dirty="0">
                  <a:solidFill>
                    <a:srgbClr val="031040"/>
                  </a:solidFill>
                  <a:latin typeface="Saira"/>
                  <a:ea typeface="Saira"/>
                  <a:cs typeface="Saira"/>
                  <a:sym typeface="Saira"/>
                </a:rPr>
                <a:t> that our citizenship is in heaven, and we eagerly await a </a:t>
              </a:r>
              <a:r>
                <a:rPr lang="en-US" sz="2625" b="1" dirty="0" err="1">
                  <a:solidFill>
                    <a:srgbClr val="031040"/>
                  </a:solidFill>
                  <a:latin typeface="Saira"/>
                  <a:ea typeface="Saira"/>
                  <a:cs typeface="Saira"/>
                  <a:sym typeface="Saira"/>
                </a:rPr>
                <a:t>Saviour</a:t>
              </a:r>
              <a:r>
                <a:rPr lang="en-US" sz="2625" b="1" dirty="0">
                  <a:solidFill>
                    <a:srgbClr val="031040"/>
                  </a:solidFill>
                  <a:latin typeface="Saira"/>
                  <a:ea typeface="Saira"/>
                  <a:cs typeface="Saira"/>
                  <a:sym typeface="Saira"/>
                </a:rPr>
                <a:t> from there, our Lord Jesus Christ.</a:t>
              </a:r>
            </a:p>
          </p:txBody>
        </p:sp>
        <p:sp>
          <p:nvSpPr>
            <p:cNvPr id="11" name="Freeform 11"/>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5460830" y="7190404"/>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1074705" y="-2496205"/>
            <a:ext cx="7642420" cy="6905969"/>
          </a:xfrm>
          <a:custGeom>
            <a:avLst/>
            <a:gdLst/>
            <a:ahLst/>
            <a:cxnLst/>
            <a:rect l="l" t="t" r="r" b="b"/>
            <a:pathLst>
              <a:path w="10189893" h="9207958">
                <a:moveTo>
                  <a:pt x="0" y="9207958"/>
                </a:moveTo>
                <a:lnTo>
                  <a:pt x="10189893" y="9207958"/>
                </a:lnTo>
                <a:lnTo>
                  <a:pt x="10189893" y="0"/>
                </a:lnTo>
                <a:lnTo>
                  <a:pt x="0" y="0"/>
                </a:lnTo>
                <a:lnTo>
                  <a:pt x="0" y="920795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grpSp>
        <p:nvGrpSpPr>
          <p:cNvPr id="4" name="Group 4"/>
          <p:cNvGrpSpPr/>
          <p:nvPr/>
        </p:nvGrpSpPr>
        <p:grpSpPr>
          <a:xfrm rot="-10800000">
            <a:off x="1907204" y="2074264"/>
            <a:ext cx="9901592" cy="6138473"/>
            <a:chOff x="0" y="0"/>
            <a:chExt cx="3477102" cy="2155623"/>
          </a:xfrm>
        </p:grpSpPr>
        <p:sp>
          <p:nvSpPr>
            <p:cNvPr id="5" name="Freeform 5"/>
            <p:cNvSpPr/>
            <p:nvPr/>
          </p:nvSpPr>
          <p:spPr>
            <a:xfrm>
              <a:off x="0" y="0"/>
              <a:ext cx="3477102" cy="2155623"/>
            </a:xfrm>
            <a:custGeom>
              <a:avLst/>
              <a:gdLst/>
              <a:ahLst/>
              <a:cxnLst/>
              <a:rect l="l" t="t" r="r" b="b"/>
              <a:pathLst>
                <a:path w="3477102" h="2155623">
                  <a:moveTo>
                    <a:pt x="32253" y="0"/>
                  </a:moveTo>
                  <a:lnTo>
                    <a:pt x="3444849" y="0"/>
                  </a:lnTo>
                  <a:cubicBezTo>
                    <a:pt x="3462662" y="0"/>
                    <a:pt x="3477102" y="14440"/>
                    <a:pt x="3477102" y="32253"/>
                  </a:cubicBezTo>
                  <a:lnTo>
                    <a:pt x="3477102" y="2123370"/>
                  </a:lnTo>
                  <a:cubicBezTo>
                    <a:pt x="3477102" y="2141183"/>
                    <a:pt x="3462662" y="2155623"/>
                    <a:pt x="3444849" y="2155623"/>
                  </a:cubicBezTo>
                  <a:lnTo>
                    <a:pt x="32253" y="2155623"/>
                  </a:lnTo>
                  <a:cubicBezTo>
                    <a:pt x="14440" y="2155623"/>
                    <a:pt x="0" y="2141183"/>
                    <a:pt x="0" y="2123370"/>
                  </a:cubicBezTo>
                  <a:lnTo>
                    <a:pt x="0" y="32253"/>
                  </a:lnTo>
                  <a:cubicBezTo>
                    <a:pt x="0" y="14440"/>
                    <a:pt x="14440" y="0"/>
                    <a:pt x="32253" y="0"/>
                  </a:cubicBezTo>
                  <a:close/>
                </a:path>
              </a:pathLst>
            </a:custGeom>
            <a:solidFill>
              <a:srgbClr val="FFFFFF"/>
            </a:solidFill>
          </p:spPr>
          <p:txBody>
            <a:bodyPr/>
            <a:lstStyle/>
            <a:p>
              <a:endParaRPr lang="en-US" sz="1350"/>
            </a:p>
          </p:txBody>
        </p:sp>
        <p:sp>
          <p:nvSpPr>
            <p:cNvPr id="6" name="TextBox 6"/>
            <p:cNvSpPr txBox="1"/>
            <p:nvPr/>
          </p:nvSpPr>
          <p:spPr>
            <a:xfrm>
              <a:off x="0" y="85725"/>
              <a:ext cx="3477102" cy="2069898"/>
            </a:xfrm>
            <a:prstGeom prst="rect">
              <a:avLst/>
            </a:prstGeom>
          </p:spPr>
          <p:txBody>
            <a:bodyPr lIns="38100" tIns="38100" rIns="38100" bIns="38100" rtlCol="0" anchor="ctr"/>
            <a:lstStyle/>
            <a:p>
              <a:pPr algn="ctr">
                <a:lnSpc>
                  <a:spcPts val="1215"/>
                </a:lnSpc>
              </a:pPr>
              <a:endParaRPr sz="1350"/>
            </a:p>
          </p:txBody>
        </p:sp>
      </p:grpSp>
      <p:sp>
        <p:nvSpPr>
          <p:cNvPr id="7" name="TextBox 7"/>
          <p:cNvSpPr txBox="1"/>
          <p:nvPr/>
        </p:nvSpPr>
        <p:spPr>
          <a:xfrm>
            <a:off x="2447594" y="2471621"/>
            <a:ext cx="1900337" cy="351058"/>
          </a:xfrm>
          <a:prstGeom prst="rect">
            <a:avLst/>
          </a:prstGeom>
        </p:spPr>
        <p:txBody>
          <a:bodyPr lIns="0" tIns="0" rIns="0" bIns="0" rtlCol="0" anchor="t">
            <a:spAutoFit/>
          </a:bodyPr>
          <a:lstStyle/>
          <a:p>
            <a:pPr>
              <a:lnSpc>
                <a:spcPts val="2625"/>
              </a:lnSpc>
              <a:spcBef>
                <a:spcPct val="0"/>
              </a:spcBef>
            </a:pPr>
            <a:r>
              <a:rPr lang="en-US" sz="2625" b="1" dirty="0">
                <a:solidFill>
                  <a:srgbClr val="CB6CE6"/>
                </a:solidFill>
                <a:latin typeface="Saira Bold"/>
                <a:ea typeface="Saira Bold"/>
                <a:cs typeface="Saira Bold"/>
                <a:sym typeface="Saira Bold"/>
              </a:rPr>
              <a:t>John 14:1-2</a:t>
            </a:r>
          </a:p>
        </p:txBody>
      </p:sp>
      <p:sp>
        <p:nvSpPr>
          <p:cNvPr id="8" name="TextBox 8"/>
          <p:cNvSpPr txBox="1"/>
          <p:nvPr/>
        </p:nvSpPr>
        <p:spPr>
          <a:xfrm>
            <a:off x="2533751" y="3119438"/>
            <a:ext cx="8648499" cy="4052391"/>
          </a:xfrm>
          <a:prstGeom prst="rect">
            <a:avLst/>
          </a:prstGeom>
        </p:spPr>
        <p:txBody>
          <a:bodyPr lIns="0" tIns="0" rIns="0" bIns="0" rtlCol="0" anchor="t">
            <a:spAutoFit/>
          </a:bodyPr>
          <a:lstStyle/>
          <a:p>
            <a:pPr algn="ctr">
              <a:lnSpc>
                <a:spcPts val="5250"/>
              </a:lnSpc>
            </a:pPr>
            <a:r>
              <a:rPr lang="en-US" sz="3750" b="1" dirty="0">
                <a:solidFill>
                  <a:srgbClr val="031040"/>
                </a:solidFill>
                <a:latin typeface="Saira"/>
                <a:ea typeface="Saira"/>
                <a:cs typeface="Saira"/>
                <a:sym typeface="Saira"/>
              </a:rPr>
              <a:t>“Do not let your heart be troubled, believe in God, believe also in me. In my father’s house, there are many mansions; if it were not so, I would have told you. I go prepare a place for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0" y="1285875"/>
            <a:ext cx="13716000" cy="771525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333" b="-8333"/>
            </a:stretch>
          </a:blipFill>
        </p:spPr>
        <p:txBody>
          <a:bodyPr/>
          <a:lstStyle/>
          <a:p>
            <a:endParaRPr lang="en-US" sz="1350"/>
          </a:p>
        </p:txBody>
      </p:sp>
      <p:sp>
        <p:nvSpPr>
          <p:cNvPr id="3" name="Freeform 3"/>
          <p:cNvSpPr/>
          <p:nvPr/>
        </p:nvSpPr>
        <p:spPr>
          <a:xfrm flipH="1" flipV="1">
            <a:off x="-5460830" y="7190404"/>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350"/>
          </a:p>
        </p:txBody>
      </p:sp>
      <p:sp>
        <p:nvSpPr>
          <p:cNvPr id="4" name="Freeform 4"/>
          <p:cNvSpPr/>
          <p:nvPr/>
        </p:nvSpPr>
        <p:spPr>
          <a:xfrm rot="1497535" flipV="1">
            <a:off x="11074705" y="-2496205"/>
            <a:ext cx="7642420" cy="6905969"/>
          </a:xfrm>
          <a:custGeom>
            <a:avLst/>
            <a:gdLst/>
            <a:ahLst/>
            <a:cxnLst/>
            <a:rect l="l" t="t" r="r" b="b"/>
            <a:pathLst>
              <a:path w="10189893" h="9207958">
                <a:moveTo>
                  <a:pt x="0" y="9207958"/>
                </a:moveTo>
                <a:lnTo>
                  <a:pt x="10189893" y="9207958"/>
                </a:lnTo>
                <a:lnTo>
                  <a:pt x="10189893" y="0"/>
                </a:lnTo>
                <a:lnTo>
                  <a:pt x="0" y="0"/>
                </a:lnTo>
                <a:lnTo>
                  <a:pt x="0" y="920795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350"/>
          </a:p>
        </p:txBody>
      </p:sp>
      <p:grpSp>
        <p:nvGrpSpPr>
          <p:cNvPr id="5" name="Group 5"/>
          <p:cNvGrpSpPr/>
          <p:nvPr/>
        </p:nvGrpSpPr>
        <p:grpSpPr>
          <a:xfrm rot="-10800000">
            <a:off x="-264294" y="1228383"/>
            <a:ext cx="14119319" cy="7772743"/>
            <a:chOff x="0" y="0"/>
            <a:chExt cx="4958224" cy="2729523"/>
          </a:xfrm>
        </p:grpSpPr>
        <p:sp>
          <p:nvSpPr>
            <p:cNvPr id="6" name="Freeform 6"/>
            <p:cNvSpPr/>
            <p:nvPr/>
          </p:nvSpPr>
          <p:spPr>
            <a:xfrm>
              <a:off x="0" y="0"/>
              <a:ext cx="4958224" cy="2729523"/>
            </a:xfrm>
            <a:custGeom>
              <a:avLst/>
              <a:gdLst/>
              <a:ahLst/>
              <a:cxnLst/>
              <a:rect l="l" t="t" r="r" b="b"/>
              <a:pathLst>
                <a:path w="4958224" h="2729523">
                  <a:moveTo>
                    <a:pt x="22618" y="0"/>
                  </a:moveTo>
                  <a:lnTo>
                    <a:pt x="4935606" y="0"/>
                  </a:lnTo>
                  <a:cubicBezTo>
                    <a:pt x="4941605" y="0"/>
                    <a:pt x="4947358" y="2383"/>
                    <a:pt x="4951599" y="6625"/>
                  </a:cubicBezTo>
                  <a:cubicBezTo>
                    <a:pt x="4955841" y="10866"/>
                    <a:pt x="4958224" y="16620"/>
                    <a:pt x="4958224" y="22618"/>
                  </a:cubicBezTo>
                  <a:lnTo>
                    <a:pt x="4958224" y="2706905"/>
                  </a:lnTo>
                  <a:cubicBezTo>
                    <a:pt x="4958224" y="2719396"/>
                    <a:pt x="4948098" y="2729523"/>
                    <a:pt x="4935606" y="2729523"/>
                  </a:cubicBezTo>
                  <a:lnTo>
                    <a:pt x="22618" y="2729523"/>
                  </a:lnTo>
                  <a:cubicBezTo>
                    <a:pt x="10127" y="2729523"/>
                    <a:pt x="0" y="2719396"/>
                    <a:pt x="0" y="2706905"/>
                  </a:cubicBezTo>
                  <a:lnTo>
                    <a:pt x="0" y="22618"/>
                  </a:lnTo>
                  <a:cubicBezTo>
                    <a:pt x="0" y="10127"/>
                    <a:pt x="10127" y="0"/>
                    <a:pt x="22618" y="0"/>
                  </a:cubicBezTo>
                  <a:close/>
                </a:path>
              </a:pathLst>
            </a:custGeom>
            <a:solidFill>
              <a:srgbClr val="070045">
                <a:alpha val="70980"/>
              </a:srgbClr>
            </a:solidFill>
          </p:spPr>
          <p:txBody>
            <a:bodyPr/>
            <a:lstStyle/>
            <a:p>
              <a:endParaRPr lang="en-US" sz="1350"/>
            </a:p>
          </p:txBody>
        </p:sp>
        <p:sp>
          <p:nvSpPr>
            <p:cNvPr id="7" name="TextBox 7"/>
            <p:cNvSpPr txBox="1"/>
            <p:nvPr/>
          </p:nvSpPr>
          <p:spPr>
            <a:xfrm>
              <a:off x="0" y="85725"/>
              <a:ext cx="4958224" cy="2643798"/>
            </a:xfrm>
            <a:prstGeom prst="rect">
              <a:avLst/>
            </a:prstGeom>
          </p:spPr>
          <p:txBody>
            <a:bodyPr lIns="38100" tIns="38100" rIns="38100" bIns="38100" rtlCol="0" anchor="ctr"/>
            <a:lstStyle/>
            <a:p>
              <a:pPr algn="ctr">
                <a:lnSpc>
                  <a:spcPts val="1215"/>
                </a:lnSpc>
              </a:pPr>
              <a:endParaRPr sz="1350"/>
            </a:p>
          </p:txBody>
        </p:sp>
      </p:grpSp>
      <p:sp>
        <p:nvSpPr>
          <p:cNvPr id="8" name="TextBox 8"/>
          <p:cNvSpPr txBox="1"/>
          <p:nvPr/>
        </p:nvSpPr>
        <p:spPr>
          <a:xfrm>
            <a:off x="2491994" y="3121819"/>
            <a:ext cx="8732013" cy="3993978"/>
          </a:xfrm>
          <a:prstGeom prst="rect">
            <a:avLst/>
          </a:prstGeom>
        </p:spPr>
        <p:txBody>
          <a:bodyPr lIns="0" tIns="0" rIns="0" bIns="0" rtlCol="0" anchor="t">
            <a:spAutoFit/>
          </a:bodyPr>
          <a:lstStyle/>
          <a:p>
            <a:pPr algn="ctr">
              <a:lnSpc>
                <a:spcPts val="7874"/>
              </a:lnSpc>
            </a:pPr>
            <a:r>
              <a:rPr lang="en-US" sz="5624" b="1" dirty="0">
                <a:solidFill>
                  <a:srgbClr val="FFFFFF"/>
                </a:solidFill>
                <a:latin typeface="Playpen Sans Bold"/>
                <a:ea typeface="Playpen Sans Bold"/>
                <a:cs typeface="Playpen Sans Bold"/>
                <a:sym typeface="Playpen Sans Bold"/>
              </a:rPr>
              <a:t>Heaven is therefore a worthy goal and should be the goal of every Christian.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E0E1">
                <a:alpha val="100000"/>
              </a:srgbClr>
            </a:gs>
            <a:gs pos="100000">
              <a:srgbClr val="FFFF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flipH="1" flipV="1">
            <a:off x="-2565441" y="-2752016"/>
            <a:ext cx="7488240" cy="6766646"/>
          </a:xfrm>
          <a:custGeom>
            <a:avLst/>
            <a:gdLst/>
            <a:ahLst/>
            <a:cxnLst/>
            <a:rect l="l" t="t" r="r" b="b"/>
            <a:pathLst>
              <a:path w="9984320" h="9022195">
                <a:moveTo>
                  <a:pt x="9984320" y="9022195"/>
                </a:moveTo>
                <a:lnTo>
                  <a:pt x="0" y="9022195"/>
                </a:lnTo>
                <a:lnTo>
                  <a:pt x="0" y="0"/>
                </a:lnTo>
                <a:lnTo>
                  <a:pt x="9984320" y="0"/>
                </a:lnTo>
                <a:lnTo>
                  <a:pt x="9984320" y="902219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8974642" y="6283642"/>
            <a:ext cx="9792981" cy="8849294"/>
          </a:xfrm>
          <a:custGeom>
            <a:avLst/>
            <a:gdLst/>
            <a:ahLst/>
            <a:cxnLst/>
            <a:rect l="l" t="t" r="r" b="b"/>
            <a:pathLst>
              <a:path w="13057308" h="11799058">
                <a:moveTo>
                  <a:pt x="0" y="11799058"/>
                </a:moveTo>
                <a:lnTo>
                  <a:pt x="13057308" y="11799058"/>
                </a:lnTo>
                <a:lnTo>
                  <a:pt x="13057308" y="0"/>
                </a:lnTo>
                <a:lnTo>
                  <a:pt x="0" y="0"/>
                </a:lnTo>
                <a:lnTo>
                  <a:pt x="0" y="1179905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TextBox 4"/>
          <p:cNvSpPr txBox="1"/>
          <p:nvPr/>
        </p:nvSpPr>
        <p:spPr>
          <a:xfrm>
            <a:off x="2238395" y="4747022"/>
            <a:ext cx="9239210" cy="787780"/>
          </a:xfrm>
          <a:prstGeom prst="rect">
            <a:avLst/>
          </a:prstGeom>
        </p:spPr>
        <p:txBody>
          <a:bodyPr lIns="0" tIns="0" rIns="0" bIns="0" rtlCol="0" anchor="t">
            <a:spAutoFit/>
          </a:bodyPr>
          <a:lstStyle/>
          <a:p>
            <a:pPr algn="ctr">
              <a:lnSpc>
                <a:spcPts val="6299"/>
              </a:lnSpc>
            </a:pPr>
            <a:r>
              <a:rPr lang="en-US" sz="5249" b="1" dirty="0">
                <a:solidFill>
                  <a:srgbClr val="091E69"/>
                </a:solidFill>
                <a:latin typeface="Playpen Sans Bold"/>
                <a:ea typeface="Playpen Sans Bold"/>
                <a:cs typeface="Playpen Sans Bold"/>
                <a:sym typeface="Playpen Sans Bold"/>
              </a:rPr>
              <a:t>CONCLUSION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7793006" y="1519407"/>
            <a:ext cx="8564531" cy="7739222"/>
          </a:xfrm>
          <a:custGeom>
            <a:avLst/>
            <a:gdLst/>
            <a:ahLst/>
            <a:cxnLst/>
            <a:rect l="l" t="t" r="r" b="b"/>
            <a:pathLst>
              <a:path w="11419374" h="10318962">
                <a:moveTo>
                  <a:pt x="11419374" y="10318962"/>
                </a:moveTo>
                <a:lnTo>
                  <a:pt x="0" y="10318962"/>
                </a:lnTo>
                <a:lnTo>
                  <a:pt x="0" y="0"/>
                </a:lnTo>
                <a:lnTo>
                  <a:pt x="11419374" y="0"/>
                </a:lnTo>
                <a:lnTo>
                  <a:pt x="11419374" y="103189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10580515" y="-193509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1497535" flipV="1">
            <a:off x="11061582" y="7428721"/>
            <a:ext cx="5827724" cy="5266144"/>
          </a:xfrm>
          <a:custGeom>
            <a:avLst/>
            <a:gdLst/>
            <a:ahLst/>
            <a:cxnLst/>
            <a:rect l="l" t="t" r="r" b="b"/>
            <a:pathLst>
              <a:path w="7770299" h="7021525">
                <a:moveTo>
                  <a:pt x="0" y="7021525"/>
                </a:moveTo>
                <a:lnTo>
                  <a:pt x="7770299" y="7021525"/>
                </a:lnTo>
                <a:lnTo>
                  <a:pt x="7770299" y="0"/>
                </a:lnTo>
                <a:lnTo>
                  <a:pt x="0" y="0"/>
                </a:lnTo>
                <a:lnTo>
                  <a:pt x="0" y="702152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5" name="TextBox 5"/>
          <p:cNvSpPr txBox="1"/>
          <p:nvPr/>
        </p:nvSpPr>
        <p:spPr>
          <a:xfrm>
            <a:off x="771525" y="1886875"/>
            <a:ext cx="10211775" cy="403893"/>
          </a:xfrm>
          <a:prstGeom prst="rect">
            <a:avLst/>
          </a:prstGeom>
        </p:spPr>
        <p:txBody>
          <a:bodyPr lIns="0" tIns="0" rIns="0" bIns="0" rtlCol="0" anchor="t">
            <a:spAutoFit/>
          </a:bodyPr>
          <a:lstStyle/>
          <a:p>
            <a:pPr>
              <a:lnSpc>
                <a:spcPts val="2999"/>
              </a:lnSpc>
            </a:pPr>
            <a:r>
              <a:rPr lang="en-US" sz="2999" b="1">
                <a:solidFill>
                  <a:srgbClr val="091E69"/>
                </a:solidFill>
                <a:latin typeface="Saira Bold"/>
                <a:ea typeface="Saira Bold"/>
                <a:cs typeface="Saira Bold"/>
                <a:sym typeface="Saira Bold"/>
              </a:rPr>
              <a:t>CONCLUSION</a:t>
            </a:r>
          </a:p>
        </p:txBody>
      </p:sp>
      <p:grpSp>
        <p:nvGrpSpPr>
          <p:cNvPr id="6" name="Group 6"/>
          <p:cNvGrpSpPr/>
          <p:nvPr/>
        </p:nvGrpSpPr>
        <p:grpSpPr>
          <a:xfrm>
            <a:off x="1173700" y="2546940"/>
            <a:ext cx="10394384" cy="931345"/>
            <a:chOff x="0" y="-76200"/>
            <a:chExt cx="18478904" cy="1655725"/>
          </a:xfrm>
        </p:grpSpPr>
        <p:sp>
          <p:nvSpPr>
            <p:cNvPr id="7" name="TextBox 7"/>
            <p:cNvSpPr txBox="1"/>
            <p:nvPr/>
          </p:nvSpPr>
          <p:spPr>
            <a:xfrm>
              <a:off x="1564188" y="-76200"/>
              <a:ext cx="16914716" cy="1655725"/>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The future has a lot of promises for us. What are you willing to do to take advantage of it?</a:t>
              </a:r>
            </a:p>
          </p:txBody>
        </p:sp>
        <p:sp>
          <p:nvSpPr>
            <p:cNvPr id="8" name="Freeform 8"/>
            <p:cNvSpPr/>
            <p:nvPr/>
          </p:nvSpPr>
          <p:spPr>
            <a:xfrm>
              <a:off x="0" y="114300"/>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9" name="Group 9"/>
          <p:cNvGrpSpPr/>
          <p:nvPr/>
        </p:nvGrpSpPr>
        <p:grpSpPr>
          <a:xfrm>
            <a:off x="1173700" y="3723277"/>
            <a:ext cx="10394384" cy="931345"/>
            <a:chOff x="0" y="-76200"/>
            <a:chExt cx="18478904" cy="1655726"/>
          </a:xfrm>
        </p:grpSpPr>
        <p:sp>
          <p:nvSpPr>
            <p:cNvPr id="10" name="TextBox 10"/>
            <p:cNvSpPr txBox="1"/>
            <p:nvPr/>
          </p:nvSpPr>
          <p:spPr>
            <a:xfrm>
              <a:off x="1564188" y="-76200"/>
              <a:ext cx="16914716" cy="1655726"/>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Will tomorrow be just another day or “day one” of the new you walking in the direction of your goals?</a:t>
              </a:r>
            </a:p>
          </p:txBody>
        </p:sp>
        <p:sp>
          <p:nvSpPr>
            <p:cNvPr id="11" name="Freeform 11"/>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2" name="Group 12"/>
          <p:cNvGrpSpPr/>
          <p:nvPr/>
        </p:nvGrpSpPr>
        <p:grpSpPr>
          <a:xfrm>
            <a:off x="1173700" y="4899615"/>
            <a:ext cx="10394384" cy="1405834"/>
            <a:chOff x="0" y="-76200"/>
            <a:chExt cx="18478904" cy="2499261"/>
          </a:xfrm>
        </p:grpSpPr>
        <p:sp>
          <p:nvSpPr>
            <p:cNvPr id="13" name="TextBox 13"/>
            <p:cNvSpPr txBox="1"/>
            <p:nvPr/>
          </p:nvSpPr>
          <p:spPr>
            <a:xfrm>
              <a:off x="1564188" y="-76200"/>
              <a:ext cx="16914716" cy="2499261"/>
            </a:xfrm>
            <a:prstGeom prst="rect">
              <a:avLst/>
            </a:prstGeom>
          </p:spPr>
          <p:txBody>
            <a:bodyPr lIns="0" tIns="0" rIns="0" bIns="0" rtlCol="0" anchor="t">
              <a:spAutoFit/>
            </a:bodyPr>
            <a:lstStyle/>
            <a:p>
              <a:pPr algn="just">
                <a:lnSpc>
                  <a:spcPts val="3675"/>
                </a:lnSpc>
              </a:pPr>
              <a:r>
                <a:rPr lang="en-US" sz="2625" b="1" dirty="0">
                  <a:solidFill>
                    <a:srgbClr val="031040"/>
                  </a:solidFill>
                  <a:latin typeface="Saira"/>
                  <a:ea typeface="Saira"/>
                  <a:cs typeface="Saira"/>
                  <a:sym typeface="Saira"/>
                </a:rPr>
                <a:t>While on this, are you focused on heaven, which is the final destination of faithful Christians who are able to run their race to the end?</a:t>
              </a:r>
            </a:p>
          </p:txBody>
        </p:sp>
        <p:sp>
          <p:nvSpPr>
            <p:cNvPr id="14" name="Freeform 14"/>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grpSp>
        <p:nvGrpSpPr>
          <p:cNvPr id="15" name="Group 15"/>
          <p:cNvGrpSpPr/>
          <p:nvPr/>
        </p:nvGrpSpPr>
        <p:grpSpPr>
          <a:xfrm>
            <a:off x="1173700" y="6540296"/>
            <a:ext cx="10394384" cy="2354812"/>
            <a:chOff x="0" y="-76200"/>
            <a:chExt cx="18478904" cy="4186334"/>
          </a:xfrm>
        </p:grpSpPr>
        <p:sp>
          <p:nvSpPr>
            <p:cNvPr id="16" name="TextBox 16"/>
            <p:cNvSpPr txBox="1"/>
            <p:nvPr/>
          </p:nvSpPr>
          <p:spPr>
            <a:xfrm>
              <a:off x="1564188" y="-76200"/>
              <a:ext cx="16914716" cy="4186334"/>
            </a:xfrm>
            <a:prstGeom prst="rect">
              <a:avLst/>
            </a:prstGeom>
          </p:spPr>
          <p:txBody>
            <a:bodyPr lIns="0" tIns="0" rIns="0" bIns="0" rtlCol="0" anchor="t">
              <a:spAutoFit/>
            </a:bodyPr>
            <a:lstStyle/>
            <a:p>
              <a:pPr algn="just">
                <a:lnSpc>
                  <a:spcPts val="3675"/>
                </a:lnSpc>
              </a:pPr>
              <a:r>
                <a:rPr lang="en-US" sz="2625" dirty="0">
                  <a:solidFill>
                    <a:srgbClr val="031040"/>
                  </a:solidFill>
                  <a:latin typeface="Saira"/>
                  <a:ea typeface="Saira"/>
                  <a:cs typeface="Saira"/>
                  <a:sym typeface="Saira"/>
                </a:rPr>
                <a:t>Just like Paul, will you be able to say </a:t>
              </a:r>
              <a:r>
                <a:rPr lang="en-US" sz="2625" b="1" dirty="0">
                  <a:solidFill>
                    <a:srgbClr val="031040"/>
                  </a:solidFill>
                  <a:latin typeface="Saira"/>
                  <a:ea typeface="Saira"/>
                  <a:cs typeface="Saira"/>
                  <a:sym typeface="Saira"/>
                </a:rPr>
                <a:t>“I have fought the good fight, I have finished the race, I have kept the faith. Finally, there is laid up for me the crown of righteousness, which the Lord, the righteous Judge, will give to me on that Day…” </a:t>
              </a:r>
              <a:r>
                <a:rPr lang="en-US" sz="2625" b="1" dirty="0">
                  <a:solidFill>
                    <a:srgbClr val="7030A0"/>
                  </a:solidFill>
                  <a:latin typeface="Saira"/>
                  <a:ea typeface="Saira"/>
                  <a:cs typeface="Saira"/>
                  <a:sym typeface="Saira"/>
                </a:rPr>
                <a:t>II Tim 4:6-8</a:t>
              </a:r>
            </a:p>
          </p:txBody>
        </p:sp>
        <p:sp>
          <p:nvSpPr>
            <p:cNvPr id="17" name="Freeform 17"/>
            <p:cNvSpPr/>
            <p:nvPr/>
          </p:nvSpPr>
          <p:spPr>
            <a:xfrm>
              <a:off x="0" y="114484"/>
              <a:ext cx="799723" cy="435849"/>
            </a:xfrm>
            <a:custGeom>
              <a:avLst/>
              <a:gdLst/>
              <a:ahLst/>
              <a:cxnLst/>
              <a:rect l="l" t="t" r="r" b="b"/>
              <a:pathLst>
                <a:path w="799723" h="435849">
                  <a:moveTo>
                    <a:pt x="0" y="0"/>
                  </a:moveTo>
                  <a:lnTo>
                    <a:pt x="799723" y="0"/>
                  </a:lnTo>
                  <a:lnTo>
                    <a:pt x="799723" y="435849"/>
                  </a:lnTo>
                  <a:lnTo>
                    <a:pt x="0" y="435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3317063" y="-2529313"/>
            <a:ext cx="6816245" cy="6159406"/>
          </a:xfrm>
          <a:custGeom>
            <a:avLst/>
            <a:gdLst/>
            <a:ahLst/>
            <a:cxnLst/>
            <a:rect l="l" t="t" r="r" b="b"/>
            <a:pathLst>
              <a:path w="9088326" h="8212541">
                <a:moveTo>
                  <a:pt x="9088326" y="8212541"/>
                </a:moveTo>
                <a:lnTo>
                  <a:pt x="0" y="8212541"/>
                </a:lnTo>
                <a:lnTo>
                  <a:pt x="0" y="0"/>
                </a:lnTo>
                <a:lnTo>
                  <a:pt x="9088326" y="0"/>
                </a:lnTo>
                <a:lnTo>
                  <a:pt x="9088326" y="821254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3" name="Freeform 3"/>
          <p:cNvSpPr/>
          <p:nvPr/>
        </p:nvSpPr>
        <p:spPr>
          <a:xfrm rot="1497535" flipV="1">
            <a:off x="9377935" y="7878699"/>
            <a:ext cx="7923099" cy="7159601"/>
          </a:xfrm>
          <a:custGeom>
            <a:avLst/>
            <a:gdLst/>
            <a:ahLst/>
            <a:cxnLst/>
            <a:rect l="l" t="t" r="r" b="b"/>
            <a:pathLst>
              <a:path w="10564132" h="9546134">
                <a:moveTo>
                  <a:pt x="0" y="9546133"/>
                </a:moveTo>
                <a:lnTo>
                  <a:pt x="10564131" y="9546133"/>
                </a:lnTo>
                <a:lnTo>
                  <a:pt x="10564131" y="0"/>
                </a:lnTo>
                <a:lnTo>
                  <a:pt x="0" y="0"/>
                </a:lnTo>
                <a:lnTo>
                  <a:pt x="0" y="954613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350"/>
          </a:p>
        </p:txBody>
      </p:sp>
      <p:sp>
        <p:nvSpPr>
          <p:cNvPr id="4" name="Freeform 4"/>
          <p:cNvSpPr/>
          <p:nvPr/>
        </p:nvSpPr>
        <p:spPr>
          <a:xfrm rot="694061">
            <a:off x="6330686" y="6238964"/>
            <a:ext cx="1054629" cy="1547553"/>
          </a:xfrm>
          <a:custGeom>
            <a:avLst/>
            <a:gdLst/>
            <a:ahLst/>
            <a:cxnLst/>
            <a:rect l="l" t="t" r="r" b="b"/>
            <a:pathLst>
              <a:path w="1406172" h="2063404">
                <a:moveTo>
                  <a:pt x="0" y="0"/>
                </a:moveTo>
                <a:lnTo>
                  <a:pt x="1406172" y="0"/>
                </a:lnTo>
                <a:lnTo>
                  <a:pt x="1406172" y="2063404"/>
                </a:lnTo>
                <a:lnTo>
                  <a:pt x="0" y="2063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350"/>
          </a:p>
        </p:txBody>
      </p:sp>
      <p:sp>
        <p:nvSpPr>
          <p:cNvPr id="5" name="TextBox 5"/>
          <p:cNvSpPr txBox="1"/>
          <p:nvPr/>
        </p:nvSpPr>
        <p:spPr>
          <a:xfrm>
            <a:off x="2100040" y="2571765"/>
            <a:ext cx="9515921" cy="3015313"/>
          </a:xfrm>
          <a:prstGeom prst="rect">
            <a:avLst/>
          </a:prstGeom>
        </p:spPr>
        <p:txBody>
          <a:bodyPr lIns="0" tIns="0" rIns="0" bIns="0" rtlCol="0" anchor="t">
            <a:spAutoFit/>
          </a:bodyPr>
          <a:lstStyle/>
          <a:p>
            <a:pPr algn="ctr">
              <a:lnSpc>
                <a:spcPts val="6000"/>
              </a:lnSpc>
            </a:pPr>
            <a:r>
              <a:rPr lang="en-US" sz="3750" dirty="0">
                <a:solidFill>
                  <a:srgbClr val="031040"/>
                </a:solidFill>
                <a:latin typeface="Playpen Sans"/>
                <a:ea typeface="Playpen Sans"/>
                <a:cs typeface="Playpen Sans"/>
                <a:sym typeface="Playpen Sans"/>
              </a:rPr>
              <a:t>May the good Lord keep us and not allow us to be “cast away” in this journey of life at the end of time in Jesus' name, amen.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1711</Words>
  <Application>Microsoft Office PowerPoint</Application>
  <PresentationFormat>Custom</PresentationFormat>
  <Paragraphs>75</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Playpen Sans</vt:lpstr>
      <vt:lpstr>Arial</vt:lpstr>
      <vt:lpstr>Calibri</vt:lpstr>
      <vt:lpstr>Saira</vt:lpstr>
      <vt:lpstr>Playpen Sans Bold</vt:lpstr>
      <vt:lpstr>Saira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Purple Illustration Sales Strategy Business Project Presentation</dc:title>
  <dc:creator>Chinedu C Onyekwelu</dc:creator>
  <cp:lastModifiedBy>USER</cp:lastModifiedBy>
  <cp:revision>5</cp:revision>
  <dcterms:created xsi:type="dcterms:W3CDTF">2006-08-16T00:00:00Z</dcterms:created>
  <dcterms:modified xsi:type="dcterms:W3CDTF">2024-10-20T07:24:40Z</dcterms:modified>
  <dc:identifier>DAGUD4ckvuU</dc:identifier>
</cp:coreProperties>
</file>