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47" r:id="rId1"/>
  </p:sldMasterIdLst>
  <p:handoutMasterIdLst>
    <p:handoutMasterId r:id="rId20"/>
  </p:handoutMasterIdLst>
  <p:sldIdLst>
    <p:sldId id="256" r:id="rId2"/>
    <p:sldId id="354" r:id="rId3"/>
    <p:sldId id="357" r:id="rId4"/>
    <p:sldId id="323" r:id="rId5"/>
    <p:sldId id="359" r:id="rId6"/>
    <p:sldId id="364" r:id="rId7"/>
    <p:sldId id="363" r:id="rId8"/>
    <p:sldId id="368" r:id="rId9"/>
    <p:sldId id="383" r:id="rId10"/>
    <p:sldId id="374" r:id="rId11"/>
    <p:sldId id="381" r:id="rId12"/>
    <p:sldId id="384" r:id="rId13"/>
    <p:sldId id="382" r:id="rId14"/>
    <p:sldId id="370" r:id="rId15"/>
    <p:sldId id="371" r:id="rId16"/>
    <p:sldId id="372" r:id="rId17"/>
    <p:sldId id="375" r:id="rId18"/>
    <p:sldId id="36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133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2"/>
            <a:ext cx="2971800" cy="458788"/>
          </a:xfrm>
          <a:prstGeom prst="rect">
            <a:avLst/>
          </a:prstGeom>
        </p:spPr>
        <p:txBody>
          <a:bodyPr vert="horz" lIns="91440" tIns="45720" rIns="91440" bIns="45720" rtlCol="0"/>
          <a:lstStyle>
            <a:lvl1pPr algn="r">
              <a:defRPr sz="1200"/>
            </a:lvl1pPr>
          </a:lstStyle>
          <a:p>
            <a:fld id="{53189C56-6AD3-4A03-B100-1AB8B75CAF27}" type="datetimeFigureOut">
              <a:rPr lang="en-US" smtClean="0"/>
              <a:t>10/20/2024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3DCEC0-9F4A-4030-A90B-96EEAF09984D}" type="slidenum">
              <a:rPr lang="en-US" smtClean="0"/>
              <a:t>‹#›</a:t>
            </a:fld>
            <a:endParaRPr lang="en-US"/>
          </a:p>
        </p:txBody>
      </p:sp>
    </p:spTree>
    <p:extLst>
      <p:ext uri="{BB962C8B-B14F-4D97-AF65-F5344CB8AC3E}">
        <p14:creationId xmlns:p14="http://schemas.microsoft.com/office/powerpoint/2010/main" val="641083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2A9C65-CA3F-4561-862A-C850118CAFA9}" type="datetimeFigureOut">
              <a:rPr lang="en-US" smtClean="0"/>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EB2F6-D37B-4074-B81F-505844EE088F}" type="slidenum">
              <a:rPr lang="en-US" smtClean="0"/>
              <a:t>‹#›</a:t>
            </a:fld>
            <a:endParaRPr lang="en-US"/>
          </a:p>
        </p:txBody>
      </p:sp>
    </p:spTree>
    <p:extLst>
      <p:ext uri="{BB962C8B-B14F-4D97-AF65-F5344CB8AC3E}">
        <p14:creationId xmlns:p14="http://schemas.microsoft.com/office/powerpoint/2010/main" val="3850157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A9C65-CA3F-4561-862A-C850118CAFA9}" type="datetimeFigureOut">
              <a:rPr lang="en-US" smtClean="0"/>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EB2F6-D37B-4074-B81F-505844EE088F}" type="slidenum">
              <a:rPr lang="en-US" smtClean="0"/>
              <a:t>‹#›</a:t>
            </a:fld>
            <a:endParaRPr lang="en-US"/>
          </a:p>
        </p:txBody>
      </p:sp>
    </p:spTree>
    <p:extLst>
      <p:ext uri="{BB962C8B-B14F-4D97-AF65-F5344CB8AC3E}">
        <p14:creationId xmlns:p14="http://schemas.microsoft.com/office/powerpoint/2010/main" val="928210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2A9C65-CA3F-4561-862A-C850118CAFA9}" type="datetimeFigureOut">
              <a:rPr lang="en-US" smtClean="0"/>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EB2F6-D37B-4074-B81F-505844EE088F}" type="slidenum">
              <a:rPr lang="en-US" smtClean="0"/>
              <a:t>‹#›</a:t>
            </a:fld>
            <a:endParaRPr lang="en-US"/>
          </a:p>
        </p:txBody>
      </p:sp>
    </p:spTree>
    <p:extLst>
      <p:ext uri="{BB962C8B-B14F-4D97-AF65-F5344CB8AC3E}">
        <p14:creationId xmlns:p14="http://schemas.microsoft.com/office/powerpoint/2010/main" val="1427283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2A9C65-CA3F-4561-862A-C850118CAFA9}" type="datetimeFigureOut">
              <a:rPr lang="en-US" smtClean="0"/>
              <a:t>10/20/2024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EB2F6-D37B-4074-B81F-505844EE088F}" type="slidenum">
              <a:rPr lang="en-US" smtClean="0"/>
              <a:t>‹#›</a:t>
            </a:fld>
            <a:endParaRPr lang="en-US"/>
          </a:p>
        </p:txBody>
      </p:sp>
    </p:spTree>
    <p:extLst>
      <p:ext uri="{BB962C8B-B14F-4D97-AF65-F5344CB8AC3E}">
        <p14:creationId xmlns:p14="http://schemas.microsoft.com/office/powerpoint/2010/main" val="162200765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2A9C65-CA3F-4561-862A-C850118CAFA9}" type="datetimeFigureOut">
              <a:rPr lang="en-US" smtClean="0"/>
              <a:t>10/20/2024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5EB2F6-D37B-4074-B81F-505844EE088F}" type="slidenum">
              <a:rPr lang="en-US" smtClean="0"/>
              <a:t>‹#›</a:t>
            </a:fld>
            <a:endParaRPr lang="en-US"/>
          </a:p>
        </p:txBody>
      </p:sp>
    </p:spTree>
    <p:extLst>
      <p:ext uri="{BB962C8B-B14F-4D97-AF65-F5344CB8AC3E}">
        <p14:creationId xmlns:p14="http://schemas.microsoft.com/office/powerpoint/2010/main" val="82893539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2A9C65-CA3F-4561-862A-C850118CAFA9}" type="datetimeFigureOut">
              <a:rPr lang="en-US" smtClean="0"/>
              <a:t>10/20/2024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5EB2F6-D37B-4074-B81F-505844EE088F}" type="slidenum">
              <a:rPr lang="en-US" smtClean="0"/>
              <a:t>‹#›</a:t>
            </a:fld>
            <a:endParaRPr lang="en-US"/>
          </a:p>
        </p:txBody>
      </p:sp>
    </p:spTree>
    <p:extLst>
      <p:ext uri="{BB962C8B-B14F-4D97-AF65-F5344CB8AC3E}">
        <p14:creationId xmlns:p14="http://schemas.microsoft.com/office/powerpoint/2010/main" val="429226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2A9C65-CA3F-4561-862A-C850118CAFA9}" type="datetimeFigureOut">
              <a:rPr lang="en-US" smtClean="0"/>
              <a:t>10/20/2024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5EB2F6-D37B-4074-B81F-505844EE088F}" type="slidenum">
              <a:rPr lang="en-US" smtClean="0"/>
              <a:t>‹#›</a:t>
            </a:fld>
            <a:endParaRPr lang="en-US"/>
          </a:p>
        </p:txBody>
      </p:sp>
    </p:spTree>
    <p:extLst>
      <p:ext uri="{BB962C8B-B14F-4D97-AF65-F5344CB8AC3E}">
        <p14:creationId xmlns:p14="http://schemas.microsoft.com/office/powerpoint/2010/main" val="2754623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B2A9C65-CA3F-4561-862A-C850118CAFA9}" type="datetimeFigureOut">
              <a:rPr lang="en-US" smtClean="0"/>
              <a:t>10/20/2024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EB2F6-D37B-4074-B81F-505844EE088F}" type="slidenum">
              <a:rPr lang="en-US" smtClean="0"/>
              <a:t>‹#›</a:t>
            </a:fld>
            <a:endParaRPr lang="en-US"/>
          </a:p>
        </p:txBody>
      </p:sp>
    </p:spTree>
    <p:extLst>
      <p:ext uri="{BB962C8B-B14F-4D97-AF65-F5344CB8AC3E}">
        <p14:creationId xmlns:p14="http://schemas.microsoft.com/office/powerpoint/2010/main" val="386762499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B2A9C65-CA3F-4561-862A-C850118CAFA9}" type="datetimeFigureOut">
              <a:rPr lang="en-US" smtClean="0"/>
              <a:t>10/20/2024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EB2F6-D37B-4074-B81F-505844EE088F}" type="slidenum">
              <a:rPr lang="en-US" smtClean="0"/>
              <a:t>‹#›</a:t>
            </a:fld>
            <a:endParaRPr lang="en-US"/>
          </a:p>
        </p:txBody>
      </p:sp>
    </p:spTree>
    <p:extLst>
      <p:ext uri="{BB962C8B-B14F-4D97-AF65-F5344CB8AC3E}">
        <p14:creationId xmlns:p14="http://schemas.microsoft.com/office/powerpoint/2010/main" val="3989141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A9C65-CA3F-4561-862A-C850118CAFA9}" type="datetimeFigureOut">
              <a:rPr lang="en-US" smtClean="0"/>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EB2F6-D37B-4074-B81F-505844EE088F}" type="slidenum">
              <a:rPr lang="en-US" smtClean="0"/>
              <a:t>‹#›</a:t>
            </a:fld>
            <a:endParaRPr lang="en-US"/>
          </a:p>
        </p:txBody>
      </p:sp>
    </p:spTree>
    <p:extLst>
      <p:ext uri="{BB962C8B-B14F-4D97-AF65-F5344CB8AC3E}">
        <p14:creationId xmlns:p14="http://schemas.microsoft.com/office/powerpoint/2010/main" val="1209016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A9C65-CA3F-4561-862A-C850118CAFA9}" type="datetimeFigureOut">
              <a:rPr lang="en-US" smtClean="0"/>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EB2F6-D37B-4074-B81F-505844EE088F}" type="slidenum">
              <a:rPr lang="en-US" smtClean="0"/>
              <a:t>‹#›</a:t>
            </a:fld>
            <a:endParaRPr lang="en-US"/>
          </a:p>
        </p:txBody>
      </p:sp>
    </p:spTree>
    <p:extLst>
      <p:ext uri="{BB962C8B-B14F-4D97-AF65-F5344CB8AC3E}">
        <p14:creationId xmlns:p14="http://schemas.microsoft.com/office/powerpoint/2010/main" val="439082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2A9C65-CA3F-4561-862A-C850118CAFA9}" type="datetimeFigureOut">
              <a:rPr lang="en-US" smtClean="0"/>
              <a:t>10/20/2024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5EB2F6-D37B-4074-B81F-505844EE088F}" type="slidenum">
              <a:rPr lang="en-US" smtClean="0"/>
              <a:t>‹#›</a:t>
            </a:fld>
            <a:endParaRPr lang="en-US"/>
          </a:p>
        </p:txBody>
      </p:sp>
    </p:spTree>
    <p:extLst>
      <p:ext uri="{BB962C8B-B14F-4D97-AF65-F5344CB8AC3E}">
        <p14:creationId xmlns:p14="http://schemas.microsoft.com/office/powerpoint/2010/main" val="3961315863"/>
      </p:ext>
    </p:extLst>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57251"/>
            <a:ext cx="9144000" cy="5333174"/>
          </a:xfrm>
          <a:prstGeom prst="rect">
            <a:avLst/>
          </a:prstGeom>
        </p:spPr>
      </p:pic>
      <p:sp>
        <p:nvSpPr>
          <p:cNvPr id="2" name="Title 1"/>
          <p:cNvSpPr>
            <a:spLocks noGrp="1"/>
          </p:cNvSpPr>
          <p:nvPr>
            <p:ph type="ctrTitle"/>
          </p:nvPr>
        </p:nvSpPr>
        <p:spPr>
          <a:xfrm>
            <a:off x="117890" y="857251"/>
            <a:ext cx="8470448" cy="2384650"/>
          </a:xfrm>
        </p:spPr>
        <p:txBody>
          <a:bodyPr>
            <a:noAutofit/>
          </a:bodyPr>
          <a:lstStyle/>
          <a:p>
            <a:pPr algn="l"/>
            <a:r>
              <a:rPr lang="en-US" sz="4800" b="1" dirty="0">
                <a:solidFill>
                  <a:srgbClr val="FFFF00"/>
                </a:solidFill>
                <a:latin typeface="Century Gothic" panose="020B0502020202020204" pitchFamily="34" charset="0"/>
              </a:rPr>
              <a:t>The impact of Technology and Media (mass and social) in the home</a:t>
            </a:r>
            <a:br>
              <a:rPr lang="en-US" sz="4800" dirty="0"/>
            </a:br>
            <a:endParaRPr lang="en-US" sz="2000" i="1" dirty="0"/>
          </a:p>
        </p:txBody>
      </p:sp>
      <p:sp>
        <p:nvSpPr>
          <p:cNvPr id="3" name="Subtitle 2"/>
          <p:cNvSpPr>
            <a:spLocks noGrp="1"/>
          </p:cNvSpPr>
          <p:nvPr>
            <p:ph type="subTitle" idx="1"/>
          </p:nvPr>
        </p:nvSpPr>
        <p:spPr>
          <a:xfrm>
            <a:off x="117890" y="2936130"/>
            <a:ext cx="3592286" cy="844712"/>
          </a:xfrm>
        </p:spPr>
        <p:txBody>
          <a:bodyPr>
            <a:noAutofit/>
          </a:bodyPr>
          <a:lstStyle/>
          <a:p>
            <a:pPr algn="l"/>
            <a:r>
              <a:rPr lang="en-US" sz="1800" b="1" u="sng" dirty="0">
                <a:solidFill>
                  <a:srgbClr val="FFFF00"/>
                </a:solidFill>
                <a:latin typeface="Century Gothic" panose="020B0502020202020204" pitchFamily="34" charset="0"/>
              </a:rPr>
              <a:t>TEXT: I Cor 10:23</a:t>
            </a:r>
          </a:p>
          <a:p>
            <a:pPr algn="l"/>
            <a:r>
              <a:rPr lang="en-US" sz="1800" b="1" dirty="0">
                <a:solidFill>
                  <a:srgbClr val="FFFF00"/>
                </a:solidFill>
                <a:latin typeface="Century Gothic" panose="020B0502020202020204" pitchFamily="34" charset="0"/>
              </a:rPr>
              <a:t>By Bro. Emmanuel Anuge</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0351" y="3652051"/>
            <a:ext cx="1723649" cy="2538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2853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ppt_w</p:attrName>
                                        </p:attrNameLst>
                                      </p:cBhvr>
                                      <p:tavLst>
                                        <p:tav tm="0" fmla="#ppt_w*sin(2.5*pi*$)">
                                          <p:val>
                                            <p:fltVal val="0"/>
                                          </p:val>
                                        </p:tav>
                                        <p:tav tm="100000">
                                          <p:val>
                                            <p:fltVal val="1"/>
                                          </p:val>
                                        </p:tav>
                                      </p:tavLst>
                                    </p:anim>
                                    <p:anim calcmode="lin" valueType="num">
                                      <p:cBhvr>
                                        <p:cTn id="14"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0" end="0"/>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p:cTn id="2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267" y="253040"/>
            <a:ext cx="7886700" cy="579324"/>
          </a:xfrm>
        </p:spPr>
        <p:txBody>
          <a:bodyPr>
            <a:normAutofit/>
          </a:bodyPr>
          <a:lstStyle/>
          <a:p>
            <a:r>
              <a:rPr lang="en-US" sz="2700" b="1" dirty="0">
                <a:latin typeface="Century Gothic" panose="020B0502020202020204" pitchFamily="34" charset="0"/>
              </a:rPr>
              <a:t>LESSON OBJECTIVES</a:t>
            </a:r>
          </a:p>
        </p:txBody>
      </p:sp>
      <p:sp>
        <p:nvSpPr>
          <p:cNvPr id="3" name="Content Placeholder 2"/>
          <p:cNvSpPr>
            <a:spLocks noGrp="1"/>
          </p:cNvSpPr>
          <p:nvPr>
            <p:ph idx="1"/>
          </p:nvPr>
        </p:nvSpPr>
        <p:spPr>
          <a:xfrm>
            <a:off x="487115" y="925604"/>
            <a:ext cx="8169769" cy="3925557"/>
          </a:xfrm>
        </p:spPr>
        <p:txBody>
          <a:bodyPr>
            <a:normAutofit/>
          </a:bodyPr>
          <a:lstStyle/>
          <a:p>
            <a:pPr marL="0" indent="0" algn="just">
              <a:lnSpc>
                <a:spcPct val="110000"/>
              </a:lnSpc>
              <a:buClr>
                <a:srgbClr val="000000"/>
              </a:buClr>
              <a:buNone/>
            </a:pPr>
            <a:r>
              <a:rPr lang="en-US" sz="2400" dirty="0">
                <a:latin typeface="Century Gothic" panose="020B0502020202020204" pitchFamily="34" charset="0"/>
              </a:rPr>
              <a:t>The objectives of the lesson are;</a:t>
            </a:r>
          </a:p>
          <a:p>
            <a:pPr algn="just">
              <a:lnSpc>
                <a:spcPct val="110000"/>
              </a:lnSpc>
              <a:buClr>
                <a:srgbClr val="000000"/>
              </a:buClr>
              <a:buFont typeface="Wingdings" panose="05000000000000000000" pitchFamily="2" charset="2"/>
              <a:buChar char="ü"/>
            </a:pPr>
            <a:r>
              <a:rPr lang="en-US" sz="2400" dirty="0">
                <a:latin typeface="Century Gothic" panose="020B0502020202020204" pitchFamily="34" charset="0"/>
              </a:rPr>
              <a:t>Understanding technology and media</a:t>
            </a:r>
          </a:p>
          <a:p>
            <a:pPr algn="just">
              <a:lnSpc>
                <a:spcPct val="110000"/>
              </a:lnSpc>
              <a:buClr>
                <a:srgbClr val="000000"/>
              </a:buClr>
              <a:buFont typeface="Wingdings" panose="05000000000000000000" pitchFamily="2" charset="2"/>
              <a:buChar char="ü"/>
            </a:pPr>
            <a:r>
              <a:rPr lang="en-US" sz="2400" dirty="0">
                <a:latin typeface="Century Gothic" panose="020B0502020202020204" pitchFamily="34" charset="0"/>
              </a:rPr>
              <a:t>Identify challenges posed by technology &amp; media on the family</a:t>
            </a:r>
          </a:p>
          <a:p>
            <a:pPr algn="just">
              <a:lnSpc>
                <a:spcPct val="110000"/>
              </a:lnSpc>
              <a:buClr>
                <a:srgbClr val="000000"/>
              </a:buClr>
              <a:buFont typeface="Wingdings" panose="05000000000000000000" pitchFamily="2" charset="2"/>
              <a:buChar char="ü"/>
            </a:pPr>
            <a:r>
              <a:rPr lang="en-US" sz="2400" dirty="0">
                <a:latin typeface="Century Gothic" panose="020B0502020202020204" pitchFamily="34" charset="0"/>
              </a:rPr>
              <a:t>Discuss potential impact on our homes</a:t>
            </a:r>
          </a:p>
          <a:p>
            <a:pPr algn="just">
              <a:lnSpc>
                <a:spcPct val="110000"/>
              </a:lnSpc>
              <a:buClr>
                <a:srgbClr val="000000"/>
              </a:buClr>
              <a:buFont typeface="Wingdings" panose="05000000000000000000" pitchFamily="2" charset="2"/>
              <a:buChar char="ü"/>
            </a:pPr>
            <a:r>
              <a:rPr lang="en-US" sz="2400" dirty="0">
                <a:latin typeface="Century Gothic" panose="020B0502020202020204" pitchFamily="34" charset="0"/>
              </a:rPr>
              <a:t>Discuss how to strike a balance in managing the use of media and technology without distorting family values.</a:t>
            </a:r>
          </a:p>
          <a:p>
            <a:pPr marL="0" indent="0" algn="just">
              <a:lnSpc>
                <a:spcPct val="110000"/>
              </a:lnSpc>
              <a:buClr>
                <a:srgbClr val="000000"/>
              </a:buClr>
              <a:buNone/>
            </a:pPr>
            <a:endParaRPr lang="en-US" sz="2400" dirty="0"/>
          </a:p>
          <a:p>
            <a:pPr marL="0" indent="0" algn="just">
              <a:lnSpc>
                <a:spcPct val="110000"/>
              </a:lnSpc>
              <a:buClr>
                <a:srgbClr val="000000"/>
              </a:buClr>
              <a:buNone/>
            </a:pPr>
            <a:endParaRPr lang="en-US" sz="2400" dirty="0">
              <a:latin typeface="Century Gothic" panose="020B0502020202020204" pitchFamily="34" charset="0"/>
            </a:endParaRPr>
          </a:p>
          <a:p>
            <a:pPr marL="0" indent="0" algn="just">
              <a:lnSpc>
                <a:spcPct val="110000"/>
              </a:lnSpc>
              <a:buClr>
                <a:srgbClr val="000000"/>
              </a:buClr>
              <a:buNone/>
            </a:pPr>
            <a:endParaRPr lang="en-US" sz="2400" dirty="0">
              <a:latin typeface="Century Gothic" panose="020B0502020202020204" pitchFamily="34" charset="0"/>
            </a:endParaRPr>
          </a:p>
          <a:p>
            <a:pPr marL="0" indent="0">
              <a:lnSpc>
                <a:spcPct val="200000"/>
              </a:lnSpc>
              <a:buClr>
                <a:srgbClr val="000000"/>
              </a:buClr>
              <a:buNone/>
            </a:pPr>
            <a:endParaRPr lang="en-US" sz="3600" b="1" dirty="0"/>
          </a:p>
        </p:txBody>
      </p:sp>
      <p:pic>
        <p:nvPicPr>
          <p:cNvPr id="4" name="Picture 3"/>
          <p:cNvPicPr>
            <a:picLocks noChangeAspect="1"/>
          </p:cNvPicPr>
          <p:nvPr/>
        </p:nvPicPr>
        <p:blipFill>
          <a:blip r:embed="rId2"/>
          <a:stretch>
            <a:fillRect/>
          </a:stretch>
        </p:blipFill>
        <p:spPr>
          <a:xfrm>
            <a:off x="5530646" y="4526697"/>
            <a:ext cx="3362632" cy="1896204"/>
          </a:xfrm>
          <a:prstGeom prst="rect">
            <a:avLst/>
          </a:prstGeom>
        </p:spPr>
      </p:pic>
    </p:spTree>
    <p:extLst>
      <p:ext uri="{BB962C8B-B14F-4D97-AF65-F5344CB8AC3E}">
        <p14:creationId xmlns:p14="http://schemas.microsoft.com/office/powerpoint/2010/main" val="404416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1000"/>
                                        <p:tgtEl>
                                          <p:spTgt spid="4"/>
                                        </p:tgtEl>
                                      </p:cBhvr>
                                    </p:animEffect>
                                    <p:anim calcmode="lin" valueType="num">
                                      <p:cBhvr>
                                        <p:cTn id="45" dur="1000" fill="hold"/>
                                        <p:tgtEl>
                                          <p:spTgt spid="4"/>
                                        </p:tgtEl>
                                        <p:attrNameLst>
                                          <p:attrName>ppt_x</p:attrName>
                                        </p:attrNameLst>
                                      </p:cBhvr>
                                      <p:tavLst>
                                        <p:tav tm="0">
                                          <p:val>
                                            <p:strVal val="#ppt_x"/>
                                          </p:val>
                                        </p:tav>
                                        <p:tav tm="100000">
                                          <p:val>
                                            <p:strVal val="#ppt_x"/>
                                          </p:val>
                                        </p:tav>
                                      </p:tavLst>
                                    </p:anim>
                                    <p:anim calcmode="lin" valueType="num">
                                      <p:cBhvr>
                                        <p:cTn id="4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053" y="1049452"/>
            <a:ext cx="8825594" cy="579324"/>
          </a:xfrm>
        </p:spPr>
        <p:txBody>
          <a:bodyPr>
            <a:normAutofit fontScale="90000"/>
          </a:bodyPr>
          <a:lstStyle/>
          <a:p>
            <a:r>
              <a:rPr lang="en-US" sz="3000" b="1" dirty="0">
                <a:latin typeface="Century Gothic" panose="020B0502020202020204" pitchFamily="34" charset="0"/>
              </a:rPr>
              <a:t>INTRODUCTION -</a:t>
            </a:r>
            <a:r>
              <a:rPr lang="en-US" sz="3000" dirty="0">
                <a:latin typeface="Century Gothic" panose="020B0502020202020204" pitchFamily="34" charset="0"/>
              </a:rPr>
              <a:t>What is Technology?</a:t>
            </a:r>
            <a:br>
              <a:rPr lang="en-US" dirty="0">
                <a:latin typeface="Century Gothic" panose="020B0502020202020204" pitchFamily="34" charset="0"/>
              </a:rPr>
            </a:br>
            <a:endParaRPr lang="en-US" b="1" dirty="0">
              <a:latin typeface="Century Gothic" panose="020B0502020202020204" pitchFamily="34" charset="0"/>
            </a:endParaRPr>
          </a:p>
        </p:txBody>
      </p:sp>
      <p:sp>
        <p:nvSpPr>
          <p:cNvPr id="3" name="Content Placeholder 2"/>
          <p:cNvSpPr>
            <a:spLocks noGrp="1"/>
          </p:cNvSpPr>
          <p:nvPr>
            <p:ph idx="1"/>
          </p:nvPr>
        </p:nvSpPr>
        <p:spPr>
          <a:xfrm>
            <a:off x="412955" y="1628776"/>
            <a:ext cx="8425585" cy="4506553"/>
          </a:xfrm>
        </p:spPr>
        <p:txBody>
          <a:bodyPr>
            <a:normAutofit fontScale="85000" lnSpcReduction="20000"/>
          </a:bodyPr>
          <a:lstStyle/>
          <a:p>
            <a:pPr marL="0" indent="0" algn="just">
              <a:lnSpc>
                <a:spcPct val="110000"/>
              </a:lnSpc>
              <a:buClr>
                <a:srgbClr val="000000"/>
              </a:buClr>
              <a:buNone/>
            </a:pPr>
            <a:r>
              <a:rPr lang="en-US" sz="1800" dirty="0">
                <a:latin typeface="Century Gothic" panose="020B0502020202020204" pitchFamily="34" charset="0"/>
              </a:rPr>
              <a:t>Technology id not only  electronics and digital devices. </a:t>
            </a:r>
          </a:p>
          <a:p>
            <a:pPr marL="0" indent="0" algn="just">
              <a:lnSpc>
                <a:spcPct val="110000"/>
              </a:lnSpc>
              <a:buClr>
                <a:srgbClr val="000000"/>
              </a:buClr>
              <a:buNone/>
            </a:pPr>
            <a:r>
              <a:rPr lang="en-US" sz="1800" b="1" i="1" dirty="0">
                <a:latin typeface="Century Gothic" panose="020B0502020202020204" pitchFamily="34" charset="0"/>
              </a:rPr>
              <a:t>Technology is taking the patterns and elements of our created world to amplify our abilities, allowing us to do more, faster, and better than we could in our own strength</a:t>
            </a:r>
            <a:r>
              <a:rPr lang="en-US" sz="1800" dirty="0">
                <a:latin typeface="Century Gothic" panose="020B0502020202020204" pitchFamily="34" charset="0"/>
              </a:rPr>
              <a:t>. </a:t>
            </a:r>
          </a:p>
          <a:p>
            <a:pPr marL="0" indent="0" algn="just">
              <a:lnSpc>
                <a:spcPct val="110000"/>
              </a:lnSpc>
              <a:buClr>
                <a:srgbClr val="000000"/>
              </a:buClr>
              <a:buNone/>
            </a:pPr>
            <a:endParaRPr lang="en-US" sz="1800" dirty="0">
              <a:latin typeface="Century Gothic" panose="020B0502020202020204" pitchFamily="34" charset="0"/>
            </a:endParaRPr>
          </a:p>
          <a:p>
            <a:pPr marL="0" indent="0" algn="just">
              <a:lnSpc>
                <a:spcPct val="110000"/>
              </a:lnSpc>
              <a:buClr>
                <a:srgbClr val="000000"/>
              </a:buClr>
              <a:buNone/>
            </a:pPr>
            <a:endParaRPr lang="en-US" sz="1000" dirty="0">
              <a:latin typeface="Century Gothic" panose="020B0502020202020204" pitchFamily="34" charset="0"/>
            </a:endParaRPr>
          </a:p>
          <a:p>
            <a:pPr marL="0" indent="0" algn="just">
              <a:lnSpc>
                <a:spcPct val="110000"/>
              </a:lnSpc>
              <a:buClr>
                <a:srgbClr val="000000"/>
              </a:buClr>
              <a:buNone/>
            </a:pPr>
            <a:endParaRPr lang="en-US" sz="1000" dirty="0">
              <a:latin typeface="Century Gothic" panose="020B0502020202020204" pitchFamily="34" charset="0"/>
            </a:endParaRPr>
          </a:p>
          <a:p>
            <a:pPr marL="0" indent="0" algn="just">
              <a:lnSpc>
                <a:spcPct val="110000"/>
              </a:lnSpc>
              <a:buClr>
                <a:srgbClr val="000000"/>
              </a:buClr>
              <a:buNone/>
            </a:pPr>
            <a:endParaRPr lang="en-US" sz="1000" dirty="0">
              <a:latin typeface="Century Gothic" panose="020B0502020202020204" pitchFamily="34" charset="0"/>
            </a:endParaRPr>
          </a:p>
          <a:p>
            <a:pPr marL="0" indent="0" algn="just">
              <a:lnSpc>
                <a:spcPct val="110000"/>
              </a:lnSpc>
              <a:buClr>
                <a:srgbClr val="000000"/>
              </a:buClr>
              <a:buNone/>
            </a:pPr>
            <a:endParaRPr lang="en-US" sz="1000" dirty="0">
              <a:latin typeface="Century Gothic" panose="020B0502020202020204" pitchFamily="34" charset="0"/>
            </a:endParaRPr>
          </a:p>
          <a:p>
            <a:pPr marL="0" indent="0" algn="just">
              <a:lnSpc>
                <a:spcPct val="110000"/>
              </a:lnSpc>
              <a:buClr>
                <a:srgbClr val="000000"/>
              </a:buClr>
              <a:buNone/>
            </a:pPr>
            <a:endParaRPr lang="en-US" sz="1000" dirty="0">
              <a:latin typeface="Century Gothic" panose="020B0502020202020204" pitchFamily="34" charset="0"/>
            </a:endParaRPr>
          </a:p>
          <a:p>
            <a:pPr marL="0" indent="0" algn="just">
              <a:lnSpc>
                <a:spcPct val="110000"/>
              </a:lnSpc>
              <a:buClr>
                <a:srgbClr val="000000"/>
              </a:buClr>
              <a:buNone/>
            </a:pPr>
            <a:endParaRPr lang="en-US" sz="1000" dirty="0">
              <a:latin typeface="Century Gothic" panose="020B0502020202020204" pitchFamily="34" charset="0"/>
            </a:endParaRPr>
          </a:p>
          <a:p>
            <a:pPr marL="0" indent="0" algn="just">
              <a:lnSpc>
                <a:spcPct val="110000"/>
              </a:lnSpc>
              <a:buClr>
                <a:srgbClr val="000000"/>
              </a:buClr>
              <a:buNone/>
            </a:pPr>
            <a:endParaRPr lang="en-US" sz="1000" dirty="0">
              <a:latin typeface="Century Gothic" panose="020B0502020202020204" pitchFamily="34" charset="0"/>
            </a:endParaRPr>
          </a:p>
          <a:p>
            <a:pPr marL="0" indent="0" algn="just">
              <a:lnSpc>
                <a:spcPct val="110000"/>
              </a:lnSpc>
              <a:buClr>
                <a:srgbClr val="000000"/>
              </a:buClr>
              <a:buNone/>
            </a:pPr>
            <a:endParaRPr lang="en-US" sz="1000" dirty="0">
              <a:latin typeface="Century Gothic" panose="020B0502020202020204" pitchFamily="34" charset="0"/>
            </a:endParaRPr>
          </a:p>
          <a:p>
            <a:pPr marL="0" indent="0" algn="just">
              <a:lnSpc>
                <a:spcPct val="110000"/>
              </a:lnSpc>
              <a:buClr>
                <a:srgbClr val="000000"/>
              </a:buClr>
              <a:buNone/>
            </a:pPr>
            <a:r>
              <a:rPr lang="en-US" sz="2200" dirty="0">
                <a:latin typeface="Century Gothic" panose="020B0502020202020204" pitchFamily="34" charset="0"/>
              </a:rPr>
              <a:t>A shovel is a piece of technology as well as a GPS-guided tractor. </a:t>
            </a:r>
          </a:p>
          <a:p>
            <a:pPr marL="0" indent="0" algn="just">
              <a:lnSpc>
                <a:spcPct val="110000"/>
              </a:lnSpc>
              <a:buClr>
                <a:srgbClr val="000000"/>
              </a:buClr>
              <a:buNone/>
            </a:pPr>
            <a:r>
              <a:rPr lang="en-US" sz="2200" dirty="0">
                <a:latin typeface="Century Gothic" panose="020B0502020202020204" pitchFamily="34" charset="0"/>
              </a:rPr>
              <a:t>Every age has a certain level of technology. Construction projects from the bible   depicting advanced technology. Genesis 6 (The Ark),  I Kings 6 (Building of the temple)</a:t>
            </a:r>
          </a:p>
        </p:txBody>
      </p:sp>
      <p:pic>
        <p:nvPicPr>
          <p:cNvPr id="4" name="Picture 3"/>
          <p:cNvPicPr>
            <a:picLocks noChangeAspect="1"/>
          </p:cNvPicPr>
          <p:nvPr/>
        </p:nvPicPr>
        <p:blipFill>
          <a:blip r:embed="rId2"/>
          <a:stretch>
            <a:fillRect/>
          </a:stretch>
        </p:blipFill>
        <p:spPr>
          <a:xfrm>
            <a:off x="640387" y="2684554"/>
            <a:ext cx="3427184" cy="2120517"/>
          </a:xfrm>
          <a:prstGeom prst="rect">
            <a:avLst/>
          </a:prstGeom>
        </p:spPr>
      </p:pic>
      <p:pic>
        <p:nvPicPr>
          <p:cNvPr id="5" name="Picture 4"/>
          <p:cNvPicPr>
            <a:picLocks noChangeAspect="1"/>
          </p:cNvPicPr>
          <p:nvPr/>
        </p:nvPicPr>
        <p:blipFill>
          <a:blip r:embed="rId3"/>
          <a:stretch>
            <a:fillRect/>
          </a:stretch>
        </p:blipFill>
        <p:spPr>
          <a:xfrm>
            <a:off x="4669972" y="2684554"/>
            <a:ext cx="3493804" cy="2120517"/>
          </a:xfrm>
          <a:prstGeom prst="rect">
            <a:avLst/>
          </a:prstGeom>
        </p:spPr>
      </p:pic>
    </p:spTree>
    <p:extLst>
      <p:ext uri="{BB962C8B-B14F-4D97-AF65-F5344CB8AC3E}">
        <p14:creationId xmlns:p14="http://schemas.microsoft.com/office/powerpoint/2010/main" val="32553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animEffect transition="in" filter="fade">
                                      <p:cBhvr>
                                        <p:cTn id="28" dur="1000"/>
                                        <p:tgtEl>
                                          <p:spTgt spid="3">
                                            <p:txEl>
                                              <p:pRg st="11" end="11"/>
                                            </p:txEl>
                                          </p:spTgt>
                                        </p:tgtEl>
                                      </p:cBhvr>
                                    </p:animEffect>
                                    <p:anim calcmode="lin" valueType="num">
                                      <p:cBhvr>
                                        <p:cTn id="29"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Effect transition="in" filter="fade">
                                      <p:cBhvr>
                                        <p:cTn id="35" dur="1000"/>
                                        <p:tgtEl>
                                          <p:spTgt spid="3">
                                            <p:txEl>
                                              <p:pRg st="12" end="12"/>
                                            </p:txEl>
                                          </p:spTgt>
                                        </p:tgtEl>
                                      </p:cBhvr>
                                    </p:animEffect>
                                    <p:anim calcmode="lin" valueType="num">
                                      <p:cBhvr>
                                        <p:cTn id="36"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328" y="992716"/>
            <a:ext cx="8143875" cy="582992"/>
          </a:xfrm>
        </p:spPr>
        <p:txBody>
          <a:bodyPr>
            <a:normAutofit/>
          </a:bodyPr>
          <a:lstStyle/>
          <a:p>
            <a:r>
              <a:rPr lang="en-US" sz="2700" b="1" dirty="0">
                <a:latin typeface="Century Gothic" panose="020B0502020202020204" pitchFamily="34" charset="0"/>
              </a:rPr>
              <a:t>INTRODUCTION -</a:t>
            </a:r>
            <a:r>
              <a:rPr lang="en-US" sz="2700" dirty="0">
                <a:latin typeface="Century Gothic" panose="020B0502020202020204" pitchFamily="34" charset="0"/>
              </a:rPr>
              <a:t>Mass vs Social media</a:t>
            </a:r>
            <a:endParaRPr lang="en-US" sz="2700" b="1" dirty="0">
              <a:latin typeface="Century Gothic" panose="020B0502020202020204" pitchFamily="34" charset="0"/>
            </a:endParaRPr>
          </a:p>
        </p:txBody>
      </p:sp>
      <p:pic>
        <p:nvPicPr>
          <p:cNvPr id="4" name="Picture 3"/>
          <p:cNvPicPr>
            <a:picLocks noChangeAspect="1"/>
          </p:cNvPicPr>
          <p:nvPr/>
        </p:nvPicPr>
        <p:blipFill rotWithShape="1">
          <a:blip r:embed="rId2"/>
          <a:srcRect l="3745" t="1956" r="-1" b="11055"/>
          <a:stretch/>
        </p:blipFill>
        <p:spPr>
          <a:xfrm>
            <a:off x="290342" y="2512693"/>
            <a:ext cx="4003421" cy="2189672"/>
          </a:xfrm>
          <a:prstGeom prst="rect">
            <a:avLst/>
          </a:prstGeom>
        </p:spPr>
      </p:pic>
      <p:pic>
        <p:nvPicPr>
          <p:cNvPr id="6" name="Picture 5"/>
          <p:cNvPicPr>
            <a:picLocks noChangeAspect="1"/>
          </p:cNvPicPr>
          <p:nvPr/>
        </p:nvPicPr>
        <p:blipFill>
          <a:blip r:embed="rId3"/>
          <a:stretch>
            <a:fillRect/>
          </a:stretch>
        </p:blipFill>
        <p:spPr>
          <a:xfrm>
            <a:off x="4850239" y="2672223"/>
            <a:ext cx="3711829" cy="2804688"/>
          </a:xfrm>
          <a:prstGeom prst="rect">
            <a:avLst/>
          </a:prstGeom>
        </p:spPr>
      </p:pic>
      <p:sp>
        <p:nvSpPr>
          <p:cNvPr id="7" name="TextBox 6"/>
          <p:cNvSpPr txBox="1"/>
          <p:nvPr/>
        </p:nvSpPr>
        <p:spPr>
          <a:xfrm>
            <a:off x="4788353" y="1612447"/>
            <a:ext cx="3898447" cy="1015663"/>
          </a:xfrm>
          <a:prstGeom prst="rect">
            <a:avLst/>
          </a:prstGeom>
          <a:noFill/>
        </p:spPr>
        <p:txBody>
          <a:bodyPr wrap="square" rtlCol="0">
            <a:spAutoFit/>
          </a:bodyPr>
          <a:lstStyle/>
          <a:p>
            <a:r>
              <a:rPr lang="en-US" sz="2000" dirty="0"/>
              <a:t>The term “social media” is used to describe a variety of different digital platforms</a:t>
            </a:r>
          </a:p>
        </p:txBody>
      </p:sp>
      <p:sp>
        <p:nvSpPr>
          <p:cNvPr id="9" name="TextBox 8"/>
          <p:cNvSpPr txBox="1"/>
          <p:nvPr/>
        </p:nvSpPr>
        <p:spPr>
          <a:xfrm>
            <a:off x="290342" y="1495490"/>
            <a:ext cx="4380140" cy="1015663"/>
          </a:xfrm>
          <a:prstGeom prst="rect">
            <a:avLst/>
          </a:prstGeom>
          <a:noFill/>
        </p:spPr>
        <p:txBody>
          <a:bodyPr wrap="square" rtlCol="0">
            <a:spAutoFit/>
          </a:bodyPr>
          <a:lstStyle/>
          <a:p>
            <a:r>
              <a:rPr lang="en-US" sz="2000" dirty="0"/>
              <a:t>Mass media: focuses on delivering news to the general public or a targeted group of the public.</a:t>
            </a:r>
          </a:p>
        </p:txBody>
      </p:sp>
    </p:spTree>
    <p:extLst>
      <p:ext uri="{BB962C8B-B14F-4D97-AF65-F5344CB8AC3E}">
        <p14:creationId xmlns:p14="http://schemas.microsoft.com/office/powerpoint/2010/main" val="106897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053" y="353962"/>
            <a:ext cx="8515350" cy="678425"/>
          </a:xfrm>
        </p:spPr>
        <p:txBody>
          <a:bodyPr>
            <a:normAutofit fontScale="90000"/>
          </a:bodyPr>
          <a:lstStyle/>
          <a:p>
            <a:pPr algn="ctr"/>
            <a:r>
              <a:rPr lang="en-US" sz="3600" b="1" dirty="0">
                <a:latin typeface="Century Gothic" panose="020B0502020202020204" pitchFamily="34" charset="0"/>
              </a:rPr>
              <a:t>Statistical records of social media use today</a:t>
            </a:r>
          </a:p>
        </p:txBody>
      </p:sp>
      <p:sp>
        <p:nvSpPr>
          <p:cNvPr id="3" name="Content Placeholder 2"/>
          <p:cNvSpPr>
            <a:spLocks noGrp="1"/>
          </p:cNvSpPr>
          <p:nvPr>
            <p:ph idx="1"/>
          </p:nvPr>
        </p:nvSpPr>
        <p:spPr>
          <a:xfrm>
            <a:off x="116801" y="1047135"/>
            <a:ext cx="8807159" cy="5471651"/>
          </a:xfrm>
        </p:spPr>
        <p:txBody>
          <a:bodyPr>
            <a:noAutofit/>
          </a:bodyPr>
          <a:lstStyle/>
          <a:p>
            <a:pPr marL="0" indent="0" algn="just">
              <a:lnSpc>
                <a:spcPct val="110000"/>
              </a:lnSpc>
              <a:buClr>
                <a:srgbClr val="000000"/>
              </a:buClr>
              <a:buNone/>
            </a:pPr>
            <a:r>
              <a:rPr lang="en-US" sz="1700" b="1" dirty="0">
                <a:latin typeface="Century Gothic" panose="020B0502020202020204" pitchFamily="34" charset="0"/>
              </a:rPr>
              <a:t>More than three-quarters of internet users are on social networking sites, </a:t>
            </a:r>
          </a:p>
          <a:p>
            <a:pPr marL="0" indent="0" algn="just">
              <a:lnSpc>
                <a:spcPct val="110000"/>
              </a:lnSpc>
              <a:buClr>
                <a:srgbClr val="000000"/>
              </a:buClr>
              <a:buNone/>
            </a:pPr>
            <a:r>
              <a:rPr lang="en-US" sz="1700" b="1" dirty="0">
                <a:latin typeface="Century Gothic" panose="020B0502020202020204" pitchFamily="34" charset="0"/>
              </a:rPr>
              <a:t>The average person spends almost 143 minutes on social media every day. </a:t>
            </a:r>
          </a:p>
          <a:p>
            <a:pPr marL="0" indent="0" algn="just">
              <a:lnSpc>
                <a:spcPct val="110000"/>
              </a:lnSpc>
              <a:buClr>
                <a:srgbClr val="000000"/>
              </a:buClr>
              <a:buNone/>
            </a:pPr>
            <a:r>
              <a:rPr lang="en-US" sz="1700" b="1" dirty="0">
                <a:latin typeface="Century Gothic" panose="020B0502020202020204" pitchFamily="34" charset="0"/>
              </a:rPr>
              <a:t>Approx. 16.6 hours every week.</a:t>
            </a:r>
          </a:p>
          <a:p>
            <a:pPr marL="0" indent="0" algn="just">
              <a:lnSpc>
                <a:spcPct val="110000"/>
              </a:lnSpc>
              <a:buClr>
                <a:srgbClr val="000000"/>
              </a:buClr>
              <a:buNone/>
            </a:pPr>
            <a:r>
              <a:rPr lang="en-US" sz="1700" b="1" dirty="0">
                <a:latin typeface="Century Gothic" panose="020B0502020202020204" pitchFamily="34" charset="0"/>
              </a:rPr>
              <a:t>- 61.8% of the world population use social media – </a:t>
            </a:r>
            <a:r>
              <a:rPr lang="en-US" sz="1700" b="1" dirty="0" err="1">
                <a:latin typeface="Century Gothic" panose="020B0502020202020204" pitchFamily="34" charset="0"/>
              </a:rPr>
              <a:t>I.e</a:t>
            </a:r>
            <a:r>
              <a:rPr lang="en-US" sz="1700" b="1" dirty="0">
                <a:latin typeface="Century Gothic" panose="020B0502020202020204" pitchFamily="34" charset="0"/>
              </a:rPr>
              <a:t> one in every 2 persons you meet.</a:t>
            </a:r>
          </a:p>
          <a:p>
            <a:pPr algn="just">
              <a:lnSpc>
                <a:spcPct val="110000"/>
              </a:lnSpc>
              <a:buClr>
                <a:srgbClr val="000000"/>
              </a:buClr>
              <a:buFontTx/>
              <a:buChar char="-"/>
            </a:pPr>
            <a:r>
              <a:rPr lang="en-US" sz="1700" b="1" dirty="0">
                <a:latin typeface="Century Gothic" panose="020B0502020202020204" pitchFamily="34" charset="0"/>
              </a:rPr>
              <a:t>Facebook: Over 2.9 billion users. Largest age group – 25-34 </a:t>
            </a:r>
            <a:r>
              <a:rPr lang="en-US" sz="1700" b="1" dirty="0" err="1">
                <a:latin typeface="Century Gothic" panose="020B0502020202020204" pitchFamily="34" charset="0"/>
              </a:rPr>
              <a:t>yr</a:t>
            </a:r>
            <a:r>
              <a:rPr lang="en-US" sz="1700" b="1" dirty="0">
                <a:latin typeface="Century Gothic" panose="020B0502020202020204" pitchFamily="34" charset="0"/>
              </a:rPr>
              <a:t>-olds. </a:t>
            </a:r>
          </a:p>
          <a:p>
            <a:pPr algn="just">
              <a:lnSpc>
                <a:spcPct val="110000"/>
              </a:lnSpc>
              <a:buClr>
                <a:srgbClr val="000000"/>
              </a:buClr>
              <a:buFontTx/>
              <a:buChar char="-"/>
            </a:pPr>
            <a:r>
              <a:rPr lang="en-US" sz="1700" b="1" dirty="0">
                <a:latin typeface="Century Gothic" panose="020B0502020202020204" pitchFamily="34" charset="0"/>
              </a:rPr>
              <a:t>- Instagram: Over 2 billion users. 25-34 </a:t>
            </a:r>
            <a:r>
              <a:rPr lang="en-US" sz="1700" b="1" dirty="0" err="1">
                <a:latin typeface="Century Gothic" panose="020B0502020202020204" pitchFamily="34" charset="0"/>
              </a:rPr>
              <a:t>yr</a:t>
            </a:r>
            <a:r>
              <a:rPr lang="en-US" sz="1700" b="1" dirty="0">
                <a:latin typeface="Century Gothic" panose="020B0502020202020204" pitchFamily="34" charset="0"/>
              </a:rPr>
              <a:t>-olds with 18-23 </a:t>
            </a:r>
            <a:r>
              <a:rPr lang="en-US" sz="1700" b="1" dirty="0" err="1">
                <a:latin typeface="Century Gothic" panose="020B0502020202020204" pitchFamily="34" charset="0"/>
              </a:rPr>
              <a:t>yr</a:t>
            </a:r>
            <a:r>
              <a:rPr lang="en-US" sz="1700" b="1" dirty="0">
                <a:latin typeface="Century Gothic" panose="020B0502020202020204" pitchFamily="34" charset="0"/>
              </a:rPr>
              <a:t>-olds running a close 2nd.</a:t>
            </a:r>
          </a:p>
          <a:p>
            <a:pPr algn="just">
              <a:lnSpc>
                <a:spcPct val="110000"/>
              </a:lnSpc>
              <a:buClr>
                <a:srgbClr val="000000"/>
              </a:buClr>
              <a:buFontTx/>
              <a:buChar char="-"/>
            </a:pPr>
            <a:r>
              <a:rPr lang="en-US" sz="1700" b="1" dirty="0" err="1">
                <a:latin typeface="Century Gothic" panose="020B0502020202020204" pitchFamily="34" charset="0"/>
              </a:rPr>
              <a:t>TikTok</a:t>
            </a:r>
            <a:r>
              <a:rPr lang="en-US" sz="1700" b="1" dirty="0">
                <a:latin typeface="Century Gothic" panose="020B0502020202020204" pitchFamily="34" charset="0"/>
              </a:rPr>
              <a:t>: Over 1.2 billion users. </a:t>
            </a:r>
          </a:p>
          <a:p>
            <a:pPr algn="just">
              <a:lnSpc>
                <a:spcPct val="110000"/>
              </a:lnSpc>
              <a:buClr>
                <a:srgbClr val="000000"/>
              </a:buClr>
              <a:buFontTx/>
              <a:buChar char="-"/>
            </a:pPr>
            <a:r>
              <a:rPr lang="en-US" sz="1700" b="1" dirty="0">
                <a:latin typeface="Century Gothic" panose="020B0502020202020204" pitchFamily="34" charset="0"/>
              </a:rPr>
              <a:t>Twitter: 619 million users. 13-17 (2.4%), 18-24 (34.2%), 25-34 (36,6%), 35-49 (19.7%) </a:t>
            </a:r>
          </a:p>
          <a:p>
            <a:pPr algn="just">
              <a:lnSpc>
                <a:spcPct val="110000"/>
              </a:lnSpc>
              <a:buClr>
                <a:srgbClr val="000000"/>
              </a:buClr>
              <a:buFontTx/>
              <a:buChar char="-"/>
            </a:pPr>
            <a:r>
              <a:rPr lang="en-US" sz="1700" b="1" dirty="0">
                <a:latin typeface="Century Gothic" panose="020B0502020202020204" pitchFamily="34" charset="0"/>
              </a:rPr>
              <a:t>Pinterest: 431 million users. </a:t>
            </a:r>
          </a:p>
          <a:p>
            <a:pPr algn="just">
              <a:lnSpc>
                <a:spcPct val="110000"/>
              </a:lnSpc>
              <a:buClr>
                <a:srgbClr val="000000"/>
              </a:buClr>
              <a:buFontTx/>
              <a:buChar char="-"/>
            </a:pPr>
            <a:r>
              <a:rPr lang="en-US" sz="1700" b="1" dirty="0">
                <a:latin typeface="Century Gothic" panose="020B0502020202020204" pitchFamily="34" charset="0"/>
              </a:rPr>
              <a:t>Snapchat: Over 400 million. 15-25 </a:t>
            </a:r>
            <a:r>
              <a:rPr lang="en-US" sz="1700" b="1" dirty="0" err="1">
                <a:latin typeface="Century Gothic" panose="020B0502020202020204" pitchFamily="34" charset="0"/>
              </a:rPr>
              <a:t>yr</a:t>
            </a:r>
            <a:r>
              <a:rPr lang="en-US" sz="1700" b="1" dirty="0">
                <a:latin typeface="Century Gothic" panose="020B0502020202020204" pitchFamily="34" charset="0"/>
              </a:rPr>
              <a:t>-olds dominant</a:t>
            </a:r>
          </a:p>
          <a:p>
            <a:pPr algn="just">
              <a:lnSpc>
                <a:spcPct val="110000"/>
              </a:lnSpc>
              <a:buClr>
                <a:srgbClr val="000000"/>
              </a:buClr>
              <a:buFontTx/>
              <a:buChar char="-"/>
            </a:pPr>
            <a:r>
              <a:rPr lang="en-US" sz="1700" b="1" dirty="0">
                <a:latin typeface="Century Gothic" panose="020B0502020202020204" pitchFamily="34" charset="0"/>
              </a:rPr>
              <a:t>YouTube: About 2 billion users. 15-35 </a:t>
            </a:r>
            <a:r>
              <a:rPr lang="en-US" sz="1700" b="1" dirty="0" err="1">
                <a:latin typeface="Century Gothic" panose="020B0502020202020204" pitchFamily="34" charset="0"/>
              </a:rPr>
              <a:t>yr</a:t>
            </a:r>
            <a:r>
              <a:rPr lang="en-US" sz="1700" b="1" dirty="0">
                <a:latin typeface="Century Gothic" panose="020B0502020202020204" pitchFamily="34" charset="0"/>
              </a:rPr>
              <a:t>-olds.</a:t>
            </a:r>
          </a:p>
        </p:txBody>
      </p:sp>
    </p:spTree>
    <p:extLst>
      <p:ext uri="{BB962C8B-B14F-4D97-AF65-F5344CB8AC3E}">
        <p14:creationId xmlns:p14="http://schemas.microsoft.com/office/powerpoint/2010/main" val="2337461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Effect transition="in" filter="fade">
                                      <p:cBhvr>
                                        <p:cTn id="70" dur="1000"/>
                                        <p:tgtEl>
                                          <p:spTgt spid="3">
                                            <p:txEl>
                                              <p:pRg st="8" end="8"/>
                                            </p:txEl>
                                          </p:spTgt>
                                        </p:tgtEl>
                                      </p:cBhvr>
                                    </p:animEffect>
                                    <p:anim calcmode="lin" valueType="num">
                                      <p:cBhvr>
                                        <p:cTn id="7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Effect transition="in" filter="fade">
                                      <p:cBhvr>
                                        <p:cTn id="77" dur="1000"/>
                                        <p:tgtEl>
                                          <p:spTgt spid="3">
                                            <p:txEl>
                                              <p:pRg st="9" end="9"/>
                                            </p:txEl>
                                          </p:spTgt>
                                        </p:tgtEl>
                                      </p:cBhvr>
                                    </p:animEffect>
                                    <p:anim calcmode="lin" valueType="num">
                                      <p:cBhvr>
                                        <p:cTn id="7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Effect transition="in" filter="fade">
                                      <p:cBhvr>
                                        <p:cTn id="84" dur="1000"/>
                                        <p:tgtEl>
                                          <p:spTgt spid="3">
                                            <p:txEl>
                                              <p:pRg st="10" end="10"/>
                                            </p:txEl>
                                          </p:spTgt>
                                        </p:tgtEl>
                                      </p:cBhvr>
                                    </p:animEffect>
                                    <p:anim calcmode="lin" valueType="num">
                                      <p:cBhvr>
                                        <p:cTn id="8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3733" y="961257"/>
            <a:ext cx="8176533" cy="1015663"/>
          </a:xfrm>
          <a:prstGeom prst="rect">
            <a:avLst/>
          </a:prstGeom>
        </p:spPr>
        <p:txBody>
          <a:bodyPr wrap="square">
            <a:spAutoFit/>
          </a:bodyPr>
          <a:lstStyle/>
          <a:p>
            <a:r>
              <a:rPr lang="en-US" sz="3000" b="1" dirty="0">
                <a:solidFill>
                  <a:srgbClr val="FF0000"/>
                </a:solidFill>
                <a:latin typeface="Century Gothic" panose="020B0502020202020204" pitchFamily="34" charset="0"/>
                <a:ea typeface="+mj-ea"/>
                <a:cs typeface="+mj-cs"/>
              </a:rPr>
              <a:t>Technology &amp; Media itself is neither good or evil…it all comes down to how it is used.</a:t>
            </a:r>
          </a:p>
        </p:txBody>
      </p:sp>
      <p:pic>
        <p:nvPicPr>
          <p:cNvPr id="7" name="Picture 6"/>
          <p:cNvPicPr>
            <a:picLocks noChangeAspect="1"/>
          </p:cNvPicPr>
          <p:nvPr/>
        </p:nvPicPr>
        <p:blipFill>
          <a:blip r:embed="rId2"/>
          <a:stretch>
            <a:fillRect/>
          </a:stretch>
        </p:blipFill>
        <p:spPr>
          <a:xfrm>
            <a:off x="316596" y="2716338"/>
            <a:ext cx="3875987" cy="2340089"/>
          </a:xfrm>
          <a:prstGeom prst="rect">
            <a:avLst/>
          </a:prstGeom>
        </p:spPr>
      </p:pic>
      <p:pic>
        <p:nvPicPr>
          <p:cNvPr id="8" name="Content Placeholder 4"/>
          <p:cNvPicPr>
            <a:picLocks noGrp="1" noChangeAspect="1"/>
          </p:cNvPicPr>
          <p:nvPr>
            <p:ph idx="1"/>
          </p:nvPr>
        </p:nvPicPr>
        <p:blipFill>
          <a:blip r:embed="rId3"/>
          <a:stretch>
            <a:fillRect/>
          </a:stretch>
        </p:blipFill>
        <p:spPr>
          <a:xfrm>
            <a:off x="4270259" y="2768139"/>
            <a:ext cx="4390007" cy="2622602"/>
          </a:xfrm>
          <a:prstGeom prst="rect">
            <a:avLst/>
          </a:prstGeom>
        </p:spPr>
      </p:pic>
    </p:spTree>
    <p:extLst>
      <p:ext uri="{BB962C8B-B14F-4D97-AF65-F5344CB8AC3E}">
        <p14:creationId xmlns:p14="http://schemas.microsoft.com/office/powerpoint/2010/main" val="340565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71948"/>
            <a:ext cx="7886700" cy="1014999"/>
          </a:xfrm>
        </p:spPr>
        <p:txBody>
          <a:bodyPr>
            <a:normAutofit fontScale="90000"/>
          </a:bodyPr>
          <a:lstStyle/>
          <a:p>
            <a:pPr algn="ctr"/>
            <a:r>
              <a:rPr lang="en-US" sz="3600" b="1" dirty="0">
                <a:latin typeface="Century Gothic" panose="020B0502020202020204" pitchFamily="34" charset="0"/>
              </a:rPr>
              <a:t>The Potential Benefits of Technology &amp; Media</a:t>
            </a:r>
          </a:p>
        </p:txBody>
      </p:sp>
      <p:sp>
        <p:nvSpPr>
          <p:cNvPr id="3" name="Content Placeholder 2"/>
          <p:cNvSpPr>
            <a:spLocks noGrp="1"/>
          </p:cNvSpPr>
          <p:nvPr>
            <p:ph idx="1"/>
          </p:nvPr>
        </p:nvSpPr>
        <p:spPr>
          <a:xfrm>
            <a:off x="368710" y="1486947"/>
            <a:ext cx="8367076" cy="4484764"/>
          </a:xfrm>
        </p:spPr>
        <p:txBody>
          <a:bodyPr>
            <a:normAutofit/>
          </a:bodyPr>
          <a:lstStyle/>
          <a:p>
            <a:pPr marL="0" indent="0" algn="just">
              <a:lnSpc>
                <a:spcPct val="100000"/>
              </a:lnSpc>
              <a:buClr>
                <a:srgbClr val="000000"/>
              </a:buClr>
              <a:buNone/>
            </a:pPr>
            <a:r>
              <a:rPr lang="en-US" sz="2000" dirty="0">
                <a:latin typeface="Century Gothic" panose="020B0502020202020204" pitchFamily="34" charset="0"/>
              </a:rPr>
              <a:t>Technology and Media has significantly enriched family life in various ways. Here are some positive aspects of technology in the home:</a:t>
            </a:r>
          </a:p>
          <a:p>
            <a:pPr algn="just">
              <a:lnSpc>
                <a:spcPct val="100000"/>
              </a:lnSpc>
              <a:buClr>
                <a:srgbClr val="000000"/>
              </a:buClr>
              <a:buFont typeface="Wingdings" panose="05000000000000000000" pitchFamily="2" charset="2"/>
              <a:buChar char="ü"/>
            </a:pPr>
            <a:r>
              <a:rPr lang="en-US" sz="2000" dirty="0">
                <a:latin typeface="Century Gothic" panose="020B0502020202020204" pitchFamily="34" charset="0"/>
              </a:rPr>
              <a:t>Enhanced Communication </a:t>
            </a:r>
          </a:p>
          <a:p>
            <a:pPr algn="just">
              <a:lnSpc>
                <a:spcPct val="100000"/>
              </a:lnSpc>
              <a:buClr>
                <a:srgbClr val="000000"/>
              </a:buClr>
              <a:buFont typeface="Wingdings" panose="05000000000000000000" pitchFamily="2" charset="2"/>
              <a:buChar char="ü"/>
            </a:pPr>
            <a:r>
              <a:rPr lang="en-US" sz="2000" dirty="0">
                <a:latin typeface="Century Gothic" panose="020B0502020202020204" pitchFamily="34" charset="0"/>
              </a:rPr>
              <a:t>Educational Resources</a:t>
            </a:r>
          </a:p>
          <a:p>
            <a:pPr algn="just">
              <a:lnSpc>
                <a:spcPct val="100000"/>
              </a:lnSpc>
              <a:buClr>
                <a:srgbClr val="000000"/>
              </a:buClr>
              <a:buFont typeface="Wingdings" panose="05000000000000000000" pitchFamily="2" charset="2"/>
              <a:buChar char="ü"/>
            </a:pPr>
            <a:r>
              <a:rPr lang="en-US" sz="2000" dirty="0">
                <a:latin typeface="Century Gothic" panose="020B0502020202020204" pitchFamily="34" charset="0"/>
              </a:rPr>
              <a:t>Convenience and Efficiency </a:t>
            </a:r>
          </a:p>
          <a:p>
            <a:pPr algn="just">
              <a:lnSpc>
                <a:spcPct val="100000"/>
              </a:lnSpc>
              <a:buClr>
                <a:srgbClr val="000000"/>
              </a:buClr>
              <a:buFont typeface="Wingdings" panose="05000000000000000000" pitchFamily="2" charset="2"/>
              <a:buChar char="ü"/>
            </a:pPr>
            <a:r>
              <a:rPr lang="en-US" sz="2000" dirty="0">
                <a:latin typeface="Century Gothic" panose="020B0502020202020204" pitchFamily="34" charset="0"/>
              </a:rPr>
              <a:t>Entertainment Options </a:t>
            </a:r>
          </a:p>
          <a:p>
            <a:pPr algn="just">
              <a:lnSpc>
                <a:spcPct val="100000"/>
              </a:lnSpc>
              <a:buClr>
                <a:srgbClr val="000000"/>
              </a:buClr>
              <a:buFont typeface="Wingdings" panose="05000000000000000000" pitchFamily="2" charset="2"/>
              <a:buChar char="ü"/>
            </a:pPr>
            <a:r>
              <a:rPr lang="en-US" sz="2000" dirty="0">
                <a:latin typeface="Century Gothic" panose="020B0502020202020204" pitchFamily="34" charset="0"/>
              </a:rPr>
              <a:t>Health and Wellness</a:t>
            </a:r>
          </a:p>
          <a:p>
            <a:pPr algn="just">
              <a:lnSpc>
                <a:spcPct val="100000"/>
              </a:lnSpc>
              <a:buClr>
                <a:srgbClr val="000000"/>
              </a:buClr>
              <a:buFont typeface="Wingdings" panose="05000000000000000000" pitchFamily="2" charset="2"/>
              <a:buChar char="ü"/>
            </a:pPr>
            <a:r>
              <a:rPr lang="en-US" sz="2000" dirty="0">
                <a:latin typeface="Century Gothic" panose="020B0502020202020204" pitchFamily="34" charset="0"/>
              </a:rPr>
              <a:t>Remote Work and Learning</a:t>
            </a:r>
          </a:p>
          <a:p>
            <a:pPr algn="just">
              <a:lnSpc>
                <a:spcPct val="100000"/>
              </a:lnSpc>
              <a:buClr>
                <a:srgbClr val="000000"/>
              </a:buClr>
              <a:buFont typeface="Wingdings" panose="05000000000000000000" pitchFamily="2" charset="2"/>
              <a:buChar char="ü"/>
            </a:pPr>
            <a:r>
              <a:rPr lang="en-US" sz="2000" dirty="0">
                <a:latin typeface="Century Gothic" panose="020B0502020202020204" pitchFamily="34" charset="0"/>
              </a:rPr>
              <a:t>Support Networks</a:t>
            </a:r>
          </a:p>
          <a:p>
            <a:pPr marL="0" indent="0" algn="just">
              <a:lnSpc>
                <a:spcPct val="100000"/>
              </a:lnSpc>
              <a:buClr>
                <a:srgbClr val="000000"/>
              </a:buClr>
              <a:buNone/>
            </a:pPr>
            <a:endParaRPr lang="en-US" sz="2000" b="1" dirty="0">
              <a:latin typeface="Century Gothic" panose="020B0502020202020204" pitchFamily="34" charset="0"/>
            </a:endParaRPr>
          </a:p>
        </p:txBody>
      </p:sp>
      <p:pic>
        <p:nvPicPr>
          <p:cNvPr id="4" name="Picture 3"/>
          <p:cNvPicPr>
            <a:picLocks noChangeAspect="1"/>
          </p:cNvPicPr>
          <p:nvPr/>
        </p:nvPicPr>
        <p:blipFill rotWithShape="1">
          <a:blip r:embed="rId2"/>
          <a:srcRect l="16686" t="845" b="3055"/>
          <a:stretch/>
        </p:blipFill>
        <p:spPr>
          <a:xfrm>
            <a:off x="6544934" y="3177252"/>
            <a:ext cx="2535011" cy="2824843"/>
          </a:xfrm>
          <a:prstGeom prst="rect">
            <a:avLst/>
          </a:prstGeom>
        </p:spPr>
      </p:pic>
      <p:sp>
        <p:nvSpPr>
          <p:cNvPr id="5" name="Rectangle 4"/>
          <p:cNvSpPr/>
          <p:nvPr/>
        </p:nvSpPr>
        <p:spPr>
          <a:xfrm>
            <a:off x="1572161" y="5678930"/>
            <a:ext cx="5036828" cy="323165"/>
          </a:xfrm>
          <a:prstGeom prst="rect">
            <a:avLst/>
          </a:prstGeom>
        </p:spPr>
        <p:txBody>
          <a:bodyPr wrap="none">
            <a:spAutoFit/>
          </a:bodyPr>
          <a:lstStyle/>
          <a:p>
            <a:r>
              <a:rPr lang="en-US" sz="1500" b="1" dirty="0">
                <a:solidFill>
                  <a:srgbClr val="FF0000"/>
                </a:solidFill>
              </a:rPr>
              <a:t>What is our focus? benefits or negative impact on the home?</a:t>
            </a:r>
          </a:p>
        </p:txBody>
      </p:sp>
    </p:spTree>
    <p:extLst>
      <p:ext uri="{BB962C8B-B14F-4D97-AF65-F5344CB8AC3E}">
        <p14:creationId xmlns:p14="http://schemas.microsoft.com/office/powerpoint/2010/main" val="311321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additive="base">
                                        <p:cTn id="4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 calcmode="lin" valueType="num">
                                      <p:cBhvr additive="base">
                                        <p:cTn id="5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additive="base">
                                        <p:cTn id="5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1000"/>
                                        <p:tgtEl>
                                          <p:spTgt spid="4"/>
                                        </p:tgtEl>
                                      </p:cBhvr>
                                    </p:animEffect>
                                    <p:anim calcmode="lin" valueType="num">
                                      <p:cBhvr>
                                        <p:cTn id="63" dur="1000" fill="hold"/>
                                        <p:tgtEl>
                                          <p:spTgt spid="4"/>
                                        </p:tgtEl>
                                        <p:attrNameLst>
                                          <p:attrName>ppt_x</p:attrName>
                                        </p:attrNameLst>
                                      </p:cBhvr>
                                      <p:tavLst>
                                        <p:tav tm="0">
                                          <p:val>
                                            <p:strVal val="#ppt_x"/>
                                          </p:val>
                                        </p:tav>
                                        <p:tav tm="100000">
                                          <p:val>
                                            <p:strVal val="#ppt_x"/>
                                          </p:val>
                                        </p:tav>
                                      </p:tavLst>
                                    </p:anim>
                                    <p:anim calcmode="lin" valueType="num">
                                      <p:cBhvr>
                                        <p:cTn id="6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additive="base">
                                        <p:cTn id="69" dur="500" fill="hold"/>
                                        <p:tgtEl>
                                          <p:spTgt spid="5"/>
                                        </p:tgtEl>
                                        <p:attrNameLst>
                                          <p:attrName>ppt_x</p:attrName>
                                        </p:attrNameLst>
                                      </p:cBhvr>
                                      <p:tavLst>
                                        <p:tav tm="0">
                                          <p:val>
                                            <p:strVal val="#ppt_x"/>
                                          </p:val>
                                        </p:tav>
                                        <p:tav tm="100000">
                                          <p:val>
                                            <p:strVal val="#ppt_x"/>
                                          </p:val>
                                        </p:tav>
                                      </p:tavLst>
                                    </p:anim>
                                    <p:anim calcmode="lin" valueType="num">
                                      <p:cBhvr additive="base">
                                        <p:cTn id="7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053" y="191730"/>
            <a:ext cx="8825594" cy="1076632"/>
          </a:xfrm>
        </p:spPr>
        <p:txBody>
          <a:bodyPr>
            <a:noAutofit/>
          </a:bodyPr>
          <a:lstStyle/>
          <a:p>
            <a:pPr algn="ctr"/>
            <a:r>
              <a:rPr lang="en-US" sz="3200" b="1" dirty="0">
                <a:latin typeface="Century Gothic" panose="020B0502020202020204" pitchFamily="34" charset="0"/>
              </a:rPr>
              <a:t>NEGATIVE IMPACT OF TECHNOLOGY AND SOCIAL MIDEA</a:t>
            </a:r>
          </a:p>
        </p:txBody>
      </p:sp>
      <p:sp>
        <p:nvSpPr>
          <p:cNvPr id="3" name="Content Placeholder 2"/>
          <p:cNvSpPr>
            <a:spLocks noGrp="1"/>
          </p:cNvSpPr>
          <p:nvPr>
            <p:ph idx="1"/>
          </p:nvPr>
        </p:nvSpPr>
        <p:spPr>
          <a:xfrm>
            <a:off x="102052" y="1268362"/>
            <a:ext cx="8939895" cy="5397908"/>
          </a:xfrm>
        </p:spPr>
        <p:txBody>
          <a:bodyPr>
            <a:noAutofit/>
          </a:bodyPr>
          <a:lstStyle/>
          <a:p>
            <a:pPr marL="342900" indent="-342900" algn="just">
              <a:lnSpc>
                <a:spcPct val="110000"/>
              </a:lnSpc>
              <a:buClr>
                <a:srgbClr val="000000"/>
              </a:buClr>
              <a:buAutoNum type="arabicParenR"/>
            </a:pPr>
            <a:r>
              <a:rPr lang="en-US" sz="2400" dirty="0">
                <a:solidFill>
                  <a:srgbClr val="FF0000"/>
                </a:solidFill>
              </a:rPr>
              <a:t>Exposure to Inappropriate Content &amp; Negative Influences</a:t>
            </a:r>
          </a:p>
          <a:p>
            <a:pPr marL="0" indent="0" algn="just">
              <a:lnSpc>
                <a:spcPct val="110000"/>
              </a:lnSpc>
              <a:buClr>
                <a:srgbClr val="000000"/>
              </a:buClr>
              <a:buNone/>
            </a:pPr>
            <a:r>
              <a:rPr lang="en-US" sz="2400" b="1" u="sng" dirty="0">
                <a:latin typeface="Century Gothic" panose="020B0502020202020204" pitchFamily="34" charset="0"/>
              </a:rPr>
              <a:t>Children </a:t>
            </a:r>
            <a:r>
              <a:rPr lang="en-US" sz="2400" dirty="0">
                <a:latin typeface="Century Gothic" panose="020B0502020202020204" pitchFamily="34" charset="0"/>
              </a:rPr>
              <a:t>(Psalms 127:3-5 - A heritage from God) To be guarded and protected.</a:t>
            </a:r>
          </a:p>
          <a:p>
            <a:pPr marL="0" indent="0" algn="just">
              <a:lnSpc>
                <a:spcPct val="110000"/>
              </a:lnSpc>
              <a:buClr>
                <a:srgbClr val="000000"/>
              </a:buClr>
              <a:buNone/>
            </a:pPr>
            <a:r>
              <a:rPr lang="en-US" sz="2400" dirty="0">
                <a:latin typeface="Century Gothic" panose="020B0502020202020204" pitchFamily="34" charset="0"/>
              </a:rPr>
              <a:t>A Childs access to unfiltered, unsupervised access to technology and social media, a gate code for Satan's invitation to invade and destroy.</a:t>
            </a:r>
          </a:p>
          <a:p>
            <a:pPr marL="0" indent="0" algn="just">
              <a:lnSpc>
                <a:spcPct val="110000"/>
              </a:lnSpc>
              <a:buClr>
                <a:srgbClr val="000000"/>
              </a:buClr>
              <a:buNone/>
            </a:pPr>
            <a:r>
              <a:rPr lang="en-US" sz="2400" dirty="0">
                <a:latin typeface="Century Gothic" panose="020B0502020202020204" pitchFamily="34" charset="0"/>
              </a:rPr>
              <a:t>e.g. with just 2 clicks, they can be exposed to some of the most vile, graphic images &amp; videos imaginable. </a:t>
            </a:r>
          </a:p>
          <a:p>
            <a:pPr marL="0" indent="0" algn="just">
              <a:lnSpc>
                <a:spcPct val="110000"/>
              </a:lnSpc>
              <a:buClr>
                <a:srgbClr val="000000"/>
              </a:buClr>
              <a:buNone/>
            </a:pPr>
            <a:r>
              <a:rPr lang="en-US" sz="2400" dirty="0">
                <a:latin typeface="Century Gothic" panose="020B0502020202020204" pitchFamily="34" charset="0"/>
              </a:rPr>
              <a:t>Average age of child’s first exposure to </a:t>
            </a:r>
            <a:r>
              <a:rPr lang="en-US" sz="2400" dirty="0" err="1">
                <a:latin typeface="Century Gothic" panose="020B0502020202020204" pitchFamily="34" charset="0"/>
              </a:rPr>
              <a:t>ponography</a:t>
            </a:r>
            <a:r>
              <a:rPr lang="en-US" sz="2400" dirty="0">
                <a:latin typeface="Century Gothic" panose="020B0502020202020204" pitchFamily="34" charset="0"/>
              </a:rPr>
              <a:t> is 11 yrs. old. </a:t>
            </a:r>
            <a:endParaRPr lang="en-US" sz="24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168273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C62C1D-8E62-021C-03FE-C80BE20B21DE}"/>
              </a:ext>
            </a:extLst>
          </p:cNvPr>
          <p:cNvSpPr>
            <a:spLocks noGrp="1"/>
          </p:cNvSpPr>
          <p:nvPr>
            <p:ph idx="1"/>
          </p:nvPr>
        </p:nvSpPr>
        <p:spPr>
          <a:xfrm>
            <a:off x="545690" y="796413"/>
            <a:ext cx="7969660" cy="5380550"/>
          </a:xfrm>
        </p:spPr>
        <p:txBody>
          <a:bodyPr>
            <a:normAutofit fontScale="92500"/>
          </a:bodyPr>
          <a:lstStyle/>
          <a:p>
            <a:pPr marL="0" indent="0" algn="just">
              <a:lnSpc>
                <a:spcPct val="110000"/>
              </a:lnSpc>
              <a:buClr>
                <a:srgbClr val="000000"/>
              </a:buClr>
              <a:buNone/>
            </a:pPr>
            <a:r>
              <a:rPr lang="en-US" sz="2800" dirty="0">
                <a:solidFill>
                  <a:srgbClr val="FF0000"/>
                </a:solidFill>
                <a:latin typeface="Century Gothic" panose="020B0502020202020204" pitchFamily="34" charset="0"/>
              </a:rPr>
              <a:t>A</a:t>
            </a:r>
            <a:r>
              <a:rPr lang="en-US" sz="2800" u="sng" dirty="0">
                <a:solidFill>
                  <a:srgbClr val="FF0000"/>
                </a:solidFill>
                <a:latin typeface="Century Gothic" panose="020B0502020202020204" pitchFamily="34" charset="0"/>
              </a:rPr>
              <a:t>t what age should a child own a smart phone or computer with </a:t>
            </a:r>
            <a:r>
              <a:rPr lang="en-US" sz="2800" u="sng" dirty="0" err="1">
                <a:solidFill>
                  <a:srgbClr val="FF0000"/>
                </a:solidFill>
                <a:latin typeface="Century Gothic" panose="020B0502020202020204" pitchFamily="34" charset="0"/>
              </a:rPr>
              <a:t>acces</a:t>
            </a:r>
            <a:r>
              <a:rPr lang="en-US" sz="2800" u="sng" dirty="0">
                <a:solidFill>
                  <a:srgbClr val="FF0000"/>
                </a:solidFill>
                <a:latin typeface="Century Gothic" panose="020B0502020202020204" pitchFamily="34" charset="0"/>
              </a:rPr>
              <a:t> to the internet? </a:t>
            </a:r>
          </a:p>
          <a:p>
            <a:pPr marL="0" indent="0" algn="just">
              <a:lnSpc>
                <a:spcPct val="110000"/>
              </a:lnSpc>
              <a:buClr>
                <a:srgbClr val="000000"/>
              </a:buClr>
              <a:buNone/>
            </a:pPr>
            <a:r>
              <a:rPr lang="en-US" sz="2800" u="sng" dirty="0">
                <a:solidFill>
                  <a:srgbClr val="FF0000"/>
                </a:solidFill>
                <a:latin typeface="Century Gothic" panose="020B0502020202020204" pitchFamily="34" charset="0"/>
              </a:rPr>
              <a:t>What is the appropriate TV time a child should have? Do we care enough to pay attention?</a:t>
            </a:r>
            <a:endParaRPr lang="en-US" sz="2800" b="1" u="sng" dirty="0">
              <a:latin typeface="Century Gothic" panose="020B0502020202020204" pitchFamily="34" charset="0"/>
            </a:endParaRPr>
          </a:p>
          <a:p>
            <a:pPr marL="0" indent="0" algn="just">
              <a:lnSpc>
                <a:spcPct val="110000"/>
              </a:lnSpc>
              <a:buClr>
                <a:srgbClr val="000000"/>
              </a:buClr>
              <a:buNone/>
            </a:pPr>
            <a:r>
              <a:rPr lang="en-US" sz="2800" b="1" u="sng" dirty="0">
                <a:latin typeface="Century Gothic" panose="020B0502020202020204" pitchFamily="34" charset="0"/>
              </a:rPr>
              <a:t>Adults</a:t>
            </a:r>
          </a:p>
          <a:p>
            <a:pPr marL="0" indent="0" algn="just">
              <a:lnSpc>
                <a:spcPct val="110000"/>
              </a:lnSpc>
              <a:buClr>
                <a:srgbClr val="000000"/>
              </a:buClr>
              <a:buNone/>
            </a:pPr>
            <a:r>
              <a:rPr lang="en-US" sz="2800" dirty="0">
                <a:latin typeface="Century Gothic" panose="020B0502020202020204" pitchFamily="34" charset="0"/>
              </a:rPr>
              <a:t>We mindlessly &amp; constantly fill our minds with images &amp; information that is not true, honorable, just, pure, lovely, commendable, excellent, &amp; worthy of praise, we are not guarding the gates to our lives &amp; the enemy is coming in as quickly &amp; as aggressively as he can. </a:t>
            </a:r>
          </a:p>
          <a:p>
            <a:endParaRPr lang="en-US" dirty="0"/>
          </a:p>
        </p:txBody>
      </p:sp>
    </p:spTree>
    <p:extLst>
      <p:ext uri="{BB962C8B-B14F-4D97-AF65-F5344CB8AC3E}">
        <p14:creationId xmlns:p14="http://schemas.microsoft.com/office/powerpoint/2010/main" val="373504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354" y="1089932"/>
            <a:ext cx="8927646" cy="2339068"/>
          </a:xfrm>
        </p:spPr>
        <p:txBody>
          <a:bodyPr>
            <a:noAutofit/>
          </a:bodyPr>
          <a:lstStyle/>
          <a:p>
            <a:r>
              <a:rPr lang="en-US" sz="3600" b="1" dirty="0">
                <a:latin typeface="Arial" panose="020B0604020202020204" pitchFamily="34" charset="0"/>
                <a:cs typeface="Arial" panose="020B0604020202020204" pitchFamily="34" charset="0"/>
              </a:rPr>
              <a:t>Be careful what you ingest into your minds. It defines our actions. We must guard it.</a:t>
            </a:r>
            <a:br>
              <a:rPr lang="en-US" sz="3600" b="1" dirty="0">
                <a:latin typeface="Arial" panose="020B0604020202020204" pitchFamily="34" charset="0"/>
                <a:cs typeface="Arial" panose="020B0604020202020204" pitchFamily="34" charset="0"/>
              </a:rPr>
            </a:br>
            <a:br>
              <a:rPr lang="en-US" sz="3600" b="1" dirty="0">
                <a:latin typeface="Arial" panose="020B0604020202020204" pitchFamily="34" charset="0"/>
                <a:cs typeface="Arial" panose="020B0604020202020204" pitchFamily="34" charset="0"/>
              </a:rPr>
            </a:br>
            <a:r>
              <a:rPr lang="en-US" sz="3600" b="1" dirty="0" err="1">
                <a:latin typeface="Arial" panose="020B0604020202020204" pitchFamily="34" charset="0"/>
                <a:cs typeface="Arial" panose="020B0604020202020204" pitchFamily="34" charset="0"/>
              </a:rPr>
              <a:t>Prov</a:t>
            </a:r>
            <a:r>
              <a:rPr lang="en-US" sz="3600" b="1" dirty="0">
                <a:latin typeface="Arial" panose="020B0604020202020204" pitchFamily="34" charset="0"/>
                <a:cs typeface="Arial" panose="020B0604020202020204" pitchFamily="34" charset="0"/>
              </a:rPr>
              <a:t> 4:23:  Guard your hearts with all diligence.</a:t>
            </a: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Mind what you </a:t>
            </a:r>
            <a:r>
              <a:rPr lang="en-US" sz="3600" b="1" dirty="0">
                <a:solidFill>
                  <a:srgbClr val="FF0000"/>
                </a:solidFill>
                <a:latin typeface="Arial" panose="020B0604020202020204" pitchFamily="34" charset="0"/>
                <a:cs typeface="Arial" panose="020B0604020202020204" pitchFamily="34" charset="0"/>
              </a:rPr>
              <a:t>read</a:t>
            </a:r>
            <a:r>
              <a:rPr lang="en-US" sz="3600" b="1" dirty="0">
                <a:latin typeface="Arial" panose="020B0604020202020204" pitchFamily="34" charset="0"/>
                <a:cs typeface="Arial" panose="020B0604020202020204" pitchFamily="34" charset="0"/>
              </a:rPr>
              <a:t>, </a:t>
            </a:r>
            <a:r>
              <a:rPr lang="en-US" sz="3600" b="1" dirty="0">
                <a:solidFill>
                  <a:srgbClr val="FF0000"/>
                </a:solidFill>
                <a:latin typeface="Arial" panose="020B0604020202020204" pitchFamily="34" charset="0"/>
                <a:cs typeface="Arial" panose="020B0604020202020204" pitchFamily="34" charset="0"/>
              </a:rPr>
              <a:t>listen to and watch</a:t>
            </a:r>
          </a:p>
        </p:txBody>
      </p:sp>
      <p:pic>
        <p:nvPicPr>
          <p:cNvPr id="5" name="Picture 4"/>
          <p:cNvPicPr>
            <a:picLocks noChangeAspect="1"/>
          </p:cNvPicPr>
          <p:nvPr/>
        </p:nvPicPr>
        <p:blipFill>
          <a:blip r:embed="rId2"/>
          <a:stretch>
            <a:fillRect/>
          </a:stretch>
        </p:blipFill>
        <p:spPr>
          <a:xfrm>
            <a:off x="6100553" y="3952568"/>
            <a:ext cx="2941557" cy="2698954"/>
          </a:xfrm>
          <a:prstGeom prst="rect">
            <a:avLst/>
          </a:prstGeom>
        </p:spPr>
      </p:pic>
    </p:spTree>
    <p:extLst>
      <p:ext uri="{BB962C8B-B14F-4D97-AF65-F5344CB8AC3E}">
        <p14:creationId xmlns:p14="http://schemas.microsoft.com/office/powerpoint/2010/main" val="2941193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52413" y="244454"/>
            <a:ext cx="8639173" cy="5964618"/>
          </a:xfrm>
          <a:prstGeom prst="rect">
            <a:avLst/>
          </a:prstGeom>
        </p:spPr>
      </p:pic>
    </p:spTree>
    <p:extLst>
      <p:ext uri="{BB962C8B-B14F-4D97-AF65-F5344CB8AC3E}">
        <p14:creationId xmlns:p14="http://schemas.microsoft.com/office/powerpoint/2010/main" val="415538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352714" y="782970"/>
            <a:ext cx="7590690" cy="5292060"/>
          </a:xfrm>
          <a:prstGeom prst="rect">
            <a:avLst/>
          </a:prstGeom>
        </p:spPr>
      </p:pic>
    </p:spTree>
    <p:extLst>
      <p:ext uri="{BB962C8B-B14F-4D97-AF65-F5344CB8AC3E}">
        <p14:creationId xmlns:p14="http://schemas.microsoft.com/office/powerpoint/2010/main" val="292385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05581" y="1825625"/>
            <a:ext cx="8332838" cy="3628632"/>
          </a:xfrm>
          <a:prstGeom prst="rect">
            <a:avLst/>
          </a:prstGeom>
        </p:spPr>
      </p:pic>
    </p:spTree>
    <p:extLst>
      <p:ext uri="{BB962C8B-B14F-4D97-AF65-F5344CB8AC3E}">
        <p14:creationId xmlns:p14="http://schemas.microsoft.com/office/powerpoint/2010/main" val="306639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24" y="745560"/>
            <a:ext cx="8825594" cy="579324"/>
          </a:xfrm>
        </p:spPr>
        <p:txBody>
          <a:bodyPr>
            <a:noAutofit/>
          </a:bodyPr>
          <a:lstStyle/>
          <a:p>
            <a:pPr algn="ctr"/>
            <a:r>
              <a:rPr lang="en-US" sz="3600" b="1" dirty="0">
                <a:latin typeface="Century Gothic" panose="020B0502020202020204" pitchFamily="34" charset="0"/>
              </a:rPr>
              <a:t>NEGATIVE IMPACT OF TECHNOLOGY AND SOCIAL MIDEA</a:t>
            </a:r>
          </a:p>
        </p:txBody>
      </p:sp>
      <p:sp>
        <p:nvSpPr>
          <p:cNvPr id="3" name="Content Placeholder 2"/>
          <p:cNvSpPr>
            <a:spLocks noGrp="1"/>
          </p:cNvSpPr>
          <p:nvPr>
            <p:ph idx="1"/>
          </p:nvPr>
        </p:nvSpPr>
        <p:spPr>
          <a:xfrm>
            <a:off x="205424" y="1755057"/>
            <a:ext cx="4909542" cy="4955459"/>
          </a:xfrm>
        </p:spPr>
        <p:txBody>
          <a:bodyPr>
            <a:noAutofit/>
          </a:bodyPr>
          <a:lstStyle/>
          <a:p>
            <a:pPr marL="0" indent="0" algn="just">
              <a:lnSpc>
                <a:spcPct val="110000"/>
              </a:lnSpc>
              <a:buClr>
                <a:srgbClr val="000000"/>
              </a:buClr>
              <a:buNone/>
            </a:pPr>
            <a:r>
              <a:rPr lang="en-US" sz="1800" dirty="0"/>
              <a:t>2) Distraction and Overuse</a:t>
            </a:r>
          </a:p>
          <a:p>
            <a:pPr marL="0" indent="0" algn="just">
              <a:lnSpc>
                <a:spcPct val="110000"/>
              </a:lnSpc>
              <a:buClr>
                <a:srgbClr val="000000"/>
              </a:buClr>
              <a:buNone/>
            </a:pPr>
            <a:r>
              <a:rPr lang="en-US" sz="1800" b="1" dirty="0"/>
              <a:t>Fragmented Attention:</a:t>
            </a:r>
            <a:r>
              <a:rPr lang="en-US" sz="1800" dirty="0"/>
              <a:t> </a:t>
            </a:r>
          </a:p>
          <a:p>
            <a:pPr marL="0" indent="0" algn="just">
              <a:lnSpc>
                <a:spcPct val="110000"/>
              </a:lnSpc>
              <a:buClr>
                <a:srgbClr val="000000"/>
              </a:buClr>
              <a:buNone/>
            </a:pPr>
            <a:r>
              <a:rPr lang="en-US" sz="1800" dirty="0"/>
              <a:t>Our attention is often pulled in multiple directions. Notifications from our devices, </a:t>
            </a:r>
          </a:p>
          <a:p>
            <a:pPr marL="0" indent="0" algn="just">
              <a:lnSpc>
                <a:spcPct val="110000"/>
              </a:lnSpc>
              <a:buClr>
                <a:srgbClr val="000000"/>
              </a:buClr>
              <a:buNone/>
            </a:pPr>
            <a:r>
              <a:rPr lang="en-US" sz="1800" dirty="0"/>
              <a:t>The need to call friends after a long day, </a:t>
            </a:r>
          </a:p>
          <a:p>
            <a:pPr marL="0" indent="0" algn="just">
              <a:lnSpc>
                <a:spcPct val="110000"/>
              </a:lnSpc>
              <a:buClr>
                <a:srgbClr val="000000"/>
              </a:buClr>
              <a:buNone/>
            </a:pPr>
            <a:r>
              <a:rPr lang="en-US" sz="1800" dirty="0"/>
              <a:t>Using social media as a distraction to avoid dealing with family issues</a:t>
            </a:r>
          </a:p>
          <a:p>
            <a:pPr marL="0" indent="0" algn="just">
              <a:lnSpc>
                <a:spcPct val="110000"/>
              </a:lnSpc>
              <a:buClr>
                <a:srgbClr val="000000"/>
              </a:buClr>
              <a:buNone/>
            </a:pPr>
            <a:r>
              <a:rPr lang="en-US" sz="1800" dirty="0"/>
              <a:t>Proverbs 4:25-27: We must strive to maintain our focus on what truly matters in our lives.</a:t>
            </a:r>
          </a:p>
          <a:p>
            <a:pPr marL="0" indent="0" algn="just">
              <a:lnSpc>
                <a:spcPct val="110000"/>
              </a:lnSpc>
              <a:buClr>
                <a:srgbClr val="000000"/>
              </a:buClr>
              <a:buNone/>
            </a:pPr>
            <a:r>
              <a:rPr lang="en-US" sz="1800" b="1" dirty="0"/>
              <a:t>Loving God, our faith in Him, our salvation, the love of family. Others are secondary.</a:t>
            </a:r>
          </a:p>
          <a:p>
            <a:pPr marL="0" indent="0" algn="just">
              <a:lnSpc>
                <a:spcPct val="110000"/>
              </a:lnSpc>
              <a:buClr>
                <a:srgbClr val="000000"/>
              </a:buClr>
              <a:buNone/>
            </a:pPr>
            <a:r>
              <a:rPr lang="en-US" sz="1800" b="1" i="1" dirty="0">
                <a:solidFill>
                  <a:srgbClr val="FF0000"/>
                </a:solidFill>
              </a:rPr>
              <a:t>.</a:t>
            </a:r>
          </a:p>
        </p:txBody>
      </p:sp>
      <p:pic>
        <p:nvPicPr>
          <p:cNvPr id="6" name="Picture 5"/>
          <p:cNvPicPr>
            <a:picLocks noChangeAspect="1"/>
          </p:cNvPicPr>
          <p:nvPr/>
        </p:nvPicPr>
        <p:blipFill>
          <a:blip r:embed="rId2"/>
          <a:stretch>
            <a:fillRect/>
          </a:stretch>
        </p:blipFill>
        <p:spPr>
          <a:xfrm>
            <a:off x="5114966" y="2061952"/>
            <a:ext cx="3823609" cy="3896396"/>
          </a:xfrm>
          <a:prstGeom prst="rect">
            <a:avLst/>
          </a:prstGeom>
        </p:spPr>
      </p:pic>
    </p:spTree>
    <p:extLst>
      <p:ext uri="{BB962C8B-B14F-4D97-AF65-F5344CB8AC3E}">
        <p14:creationId xmlns:p14="http://schemas.microsoft.com/office/powerpoint/2010/main" val="2452392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fade">
                                      <p:cBhvr>
                                        <p:cTn id="70" dur="1000"/>
                                        <p:tgtEl>
                                          <p:spTgt spid="6"/>
                                        </p:tgtEl>
                                      </p:cBhvr>
                                    </p:animEffect>
                                    <p:anim calcmode="lin" valueType="num">
                                      <p:cBhvr>
                                        <p:cTn id="71" dur="1000" fill="hold"/>
                                        <p:tgtEl>
                                          <p:spTgt spid="6"/>
                                        </p:tgtEl>
                                        <p:attrNameLst>
                                          <p:attrName>ppt_x</p:attrName>
                                        </p:attrNameLst>
                                      </p:cBhvr>
                                      <p:tavLst>
                                        <p:tav tm="0">
                                          <p:val>
                                            <p:strVal val="#ppt_x"/>
                                          </p:val>
                                        </p:tav>
                                        <p:tav tm="100000">
                                          <p:val>
                                            <p:strVal val="#ppt_x"/>
                                          </p:val>
                                        </p:tav>
                                      </p:tavLst>
                                    </p:anim>
                                    <p:anim calcmode="lin" valueType="num">
                                      <p:cBhvr>
                                        <p:cTn id="7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053" y="1049452"/>
            <a:ext cx="8825594" cy="579324"/>
          </a:xfrm>
        </p:spPr>
        <p:txBody>
          <a:bodyPr>
            <a:normAutofit/>
          </a:bodyPr>
          <a:lstStyle/>
          <a:p>
            <a:r>
              <a:rPr lang="en-US" sz="2400" b="1" dirty="0">
                <a:latin typeface="Century Gothic" panose="020B0502020202020204" pitchFamily="34" charset="0"/>
              </a:rPr>
              <a:t>NEGATIVE IMPACT OF TECHNOLOGY AND SOCIAL MIDEA</a:t>
            </a:r>
          </a:p>
        </p:txBody>
      </p:sp>
      <p:sp>
        <p:nvSpPr>
          <p:cNvPr id="3" name="Content Placeholder 2"/>
          <p:cNvSpPr>
            <a:spLocks noGrp="1"/>
          </p:cNvSpPr>
          <p:nvPr>
            <p:ph idx="1"/>
          </p:nvPr>
        </p:nvSpPr>
        <p:spPr>
          <a:xfrm>
            <a:off x="191861" y="1816556"/>
            <a:ext cx="8337136" cy="3925557"/>
          </a:xfrm>
        </p:spPr>
        <p:txBody>
          <a:bodyPr>
            <a:noAutofit/>
          </a:bodyPr>
          <a:lstStyle/>
          <a:p>
            <a:pPr marL="0" indent="0" algn="just">
              <a:buNone/>
            </a:pPr>
            <a:r>
              <a:rPr lang="en-US" sz="2000" b="1" dirty="0"/>
              <a:t>Impact on Physical and Mental Health:</a:t>
            </a:r>
            <a:r>
              <a:rPr lang="en-US" sz="2000" dirty="0"/>
              <a:t> Overindulgence in leads to;</a:t>
            </a:r>
          </a:p>
          <a:p>
            <a:pPr marL="0" indent="0" algn="just">
              <a:buNone/>
            </a:pPr>
            <a:r>
              <a:rPr lang="en-US" sz="2000" u="sng" dirty="0"/>
              <a:t>Physical ailments: </a:t>
            </a:r>
            <a:r>
              <a:rPr lang="en-US" sz="2000" dirty="0"/>
              <a:t>eye strain, headaches, and poor posture. </a:t>
            </a:r>
          </a:p>
          <a:p>
            <a:pPr marL="0" indent="0" algn="just">
              <a:buNone/>
            </a:pPr>
            <a:r>
              <a:rPr lang="en-US" sz="2000" u="sng" dirty="0"/>
              <a:t>Mental health issues: </a:t>
            </a:r>
            <a:r>
              <a:rPr lang="en-US" sz="2000" dirty="0"/>
              <a:t>Studies link excessive screen time to increased anxiety and feelings of isolation. </a:t>
            </a:r>
          </a:p>
          <a:p>
            <a:pPr marL="0" indent="0" algn="just">
              <a:buNone/>
            </a:pPr>
            <a:endParaRPr lang="en-US" sz="2000" dirty="0"/>
          </a:p>
          <a:p>
            <a:pPr marL="0" indent="0" algn="just">
              <a:buNone/>
            </a:pPr>
            <a:r>
              <a:rPr lang="en-US" sz="2000" b="1" dirty="0"/>
              <a:t>Diminished Relationships:</a:t>
            </a:r>
            <a:r>
              <a:rPr lang="en-US" sz="2000" dirty="0"/>
              <a:t> </a:t>
            </a:r>
          </a:p>
          <a:p>
            <a:pPr marL="0" indent="0" algn="just">
              <a:buNone/>
            </a:pPr>
            <a:r>
              <a:rPr lang="en-US" sz="2000" dirty="0"/>
              <a:t>Social media may not be so social. </a:t>
            </a:r>
          </a:p>
          <a:p>
            <a:pPr marL="0" indent="0" algn="just">
              <a:buNone/>
            </a:pPr>
            <a:r>
              <a:rPr lang="en-US" sz="2000" dirty="0"/>
              <a:t>We loose touch of the value of face to face interactions</a:t>
            </a:r>
          </a:p>
          <a:p>
            <a:pPr marL="0" indent="0" algn="just">
              <a:buNone/>
            </a:pPr>
            <a:r>
              <a:rPr lang="en-US" sz="2000" dirty="0"/>
              <a:t>Families struggle to have meaningful conversations. </a:t>
            </a:r>
          </a:p>
          <a:p>
            <a:pPr marL="0" indent="0" algn="just">
              <a:buNone/>
            </a:pPr>
            <a:r>
              <a:rPr lang="en-US" sz="2000" dirty="0"/>
              <a:t>People can’t engage anymore, we prefer to slide into DMs.</a:t>
            </a:r>
          </a:p>
          <a:p>
            <a:pPr marL="0" indent="0" algn="just">
              <a:buNone/>
            </a:pPr>
            <a:endParaRPr lang="en-US" sz="2000" dirty="0"/>
          </a:p>
          <a:p>
            <a:pPr marL="0" indent="0" algn="just">
              <a:buNone/>
            </a:pPr>
            <a:r>
              <a:rPr lang="en-US" sz="2000" dirty="0"/>
              <a:t>We need to prioritize face-to-face connections, fostering community and support.</a:t>
            </a:r>
          </a:p>
        </p:txBody>
      </p:sp>
      <p:pic>
        <p:nvPicPr>
          <p:cNvPr id="4" name="Picture 3"/>
          <p:cNvPicPr>
            <a:picLocks noChangeAspect="1"/>
          </p:cNvPicPr>
          <p:nvPr/>
        </p:nvPicPr>
        <p:blipFill>
          <a:blip r:embed="rId2"/>
          <a:stretch>
            <a:fillRect/>
          </a:stretch>
        </p:blipFill>
        <p:spPr>
          <a:xfrm>
            <a:off x="5751740" y="2810141"/>
            <a:ext cx="3433083" cy="2035363"/>
          </a:xfrm>
          <a:prstGeom prst="rect">
            <a:avLst/>
          </a:prstGeom>
        </p:spPr>
      </p:pic>
    </p:spTree>
    <p:extLst>
      <p:ext uri="{BB962C8B-B14F-4D97-AF65-F5344CB8AC3E}">
        <p14:creationId xmlns:p14="http://schemas.microsoft.com/office/powerpoint/2010/main" val="160884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fade">
                                      <p:cBhvr>
                                        <p:cTn id="54" dur="1000"/>
                                        <p:tgtEl>
                                          <p:spTgt spid="3">
                                            <p:txEl>
                                              <p:pRg st="7" end="7"/>
                                            </p:txEl>
                                          </p:spTgt>
                                        </p:tgtEl>
                                      </p:cBhvr>
                                    </p:animEffect>
                                    <p:anim calcmode="lin" valueType="num">
                                      <p:cBhvr>
                                        <p:cTn id="5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1000"/>
                                        <p:tgtEl>
                                          <p:spTgt spid="3">
                                            <p:txEl>
                                              <p:pRg st="8" end="8"/>
                                            </p:txEl>
                                          </p:spTgt>
                                        </p:tgtEl>
                                      </p:cBhvr>
                                    </p:animEffect>
                                    <p:anim calcmode="lin" valueType="num">
                                      <p:cBhvr>
                                        <p:cTn id="6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
                                            <p:txEl>
                                              <p:pRg st="10" end="10"/>
                                            </p:txEl>
                                          </p:spTgt>
                                        </p:tgtEl>
                                        <p:attrNameLst>
                                          <p:attrName>style.visibility</p:attrName>
                                        </p:attrNameLst>
                                      </p:cBhvr>
                                      <p:to>
                                        <p:strVal val="visible"/>
                                      </p:to>
                                    </p:set>
                                    <p:animEffect transition="in" filter="fade">
                                      <p:cBhvr>
                                        <p:cTn id="68" dur="1000"/>
                                        <p:tgtEl>
                                          <p:spTgt spid="3">
                                            <p:txEl>
                                              <p:pRg st="10" end="10"/>
                                            </p:txEl>
                                          </p:spTgt>
                                        </p:tgtEl>
                                      </p:cBhvr>
                                    </p:animEffect>
                                    <p:anim calcmode="lin" valueType="num">
                                      <p:cBhvr>
                                        <p:cTn id="6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nodeType="click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down)">
                                      <p:cBhvr>
                                        <p:cTn id="75" dur="580">
                                          <p:stCondLst>
                                            <p:cond delay="0"/>
                                          </p:stCondLst>
                                        </p:cTn>
                                        <p:tgtEl>
                                          <p:spTgt spid="4"/>
                                        </p:tgtEl>
                                      </p:cBhvr>
                                    </p:animEffect>
                                    <p:anim calcmode="lin" valueType="num">
                                      <p:cBhvr>
                                        <p:cTn id="7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81" dur="26">
                                          <p:stCondLst>
                                            <p:cond delay="650"/>
                                          </p:stCondLst>
                                        </p:cTn>
                                        <p:tgtEl>
                                          <p:spTgt spid="4"/>
                                        </p:tgtEl>
                                      </p:cBhvr>
                                      <p:to x="100000" y="60000"/>
                                    </p:animScale>
                                    <p:animScale>
                                      <p:cBhvr>
                                        <p:cTn id="82" dur="166" decel="50000">
                                          <p:stCondLst>
                                            <p:cond delay="676"/>
                                          </p:stCondLst>
                                        </p:cTn>
                                        <p:tgtEl>
                                          <p:spTgt spid="4"/>
                                        </p:tgtEl>
                                      </p:cBhvr>
                                      <p:to x="100000" y="100000"/>
                                    </p:animScale>
                                    <p:animScale>
                                      <p:cBhvr>
                                        <p:cTn id="83" dur="26">
                                          <p:stCondLst>
                                            <p:cond delay="1312"/>
                                          </p:stCondLst>
                                        </p:cTn>
                                        <p:tgtEl>
                                          <p:spTgt spid="4"/>
                                        </p:tgtEl>
                                      </p:cBhvr>
                                      <p:to x="100000" y="80000"/>
                                    </p:animScale>
                                    <p:animScale>
                                      <p:cBhvr>
                                        <p:cTn id="84" dur="166" decel="50000">
                                          <p:stCondLst>
                                            <p:cond delay="1338"/>
                                          </p:stCondLst>
                                        </p:cTn>
                                        <p:tgtEl>
                                          <p:spTgt spid="4"/>
                                        </p:tgtEl>
                                      </p:cBhvr>
                                      <p:to x="100000" y="100000"/>
                                    </p:animScale>
                                    <p:animScale>
                                      <p:cBhvr>
                                        <p:cTn id="85" dur="26">
                                          <p:stCondLst>
                                            <p:cond delay="1642"/>
                                          </p:stCondLst>
                                        </p:cTn>
                                        <p:tgtEl>
                                          <p:spTgt spid="4"/>
                                        </p:tgtEl>
                                      </p:cBhvr>
                                      <p:to x="100000" y="90000"/>
                                    </p:animScale>
                                    <p:animScale>
                                      <p:cBhvr>
                                        <p:cTn id="86" dur="166" decel="50000">
                                          <p:stCondLst>
                                            <p:cond delay="1668"/>
                                          </p:stCondLst>
                                        </p:cTn>
                                        <p:tgtEl>
                                          <p:spTgt spid="4"/>
                                        </p:tgtEl>
                                      </p:cBhvr>
                                      <p:to x="100000" y="100000"/>
                                    </p:animScale>
                                    <p:animScale>
                                      <p:cBhvr>
                                        <p:cTn id="87" dur="26">
                                          <p:stCondLst>
                                            <p:cond delay="1808"/>
                                          </p:stCondLst>
                                        </p:cTn>
                                        <p:tgtEl>
                                          <p:spTgt spid="4"/>
                                        </p:tgtEl>
                                      </p:cBhvr>
                                      <p:to x="100000" y="95000"/>
                                    </p:animScale>
                                    <p:animScale>
                                      <p:cBhvr>
                                        <p:cTn id="8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212435" y="1665698"/>
            <a:ext cx="3478794" cy="2255399"/>
          </a:xfrm>
          <a:prstGeom prst="rect">
            <a:avLst/>
          </a:prstGeom>
        </p:spPr>
      </p:pic>
      <p:sp>
        <p:nvSpPr>
          <p:cNvPr id="2" name="Title 1"/>
          <p:cNvSpPr>
            <a:spLocks noGrp="1"/>
          </p:cNvSpPr>
          <p:nvPr>
            <p:ph type="title"/>
          </p:nvPr>
        </p:nvSpPr>
        <p:spPr>
          <a:xfrm>
            <a:off x="318406" y="702276"/>
            <a:ext cx="8825594" cy="579324"/>
          </a:xfrm>
        </p:spPr>
        <p:txBody>
          <a:bodyPr>
            <a:noAutofit/>
          </a:bodyPr>
          <a:lstStyle/>
          <a:p>
            <a:pPr algn="ctr"/>
            <a:r>
              <a:rPr lang="en-US" sz="3200" b="1" dirty="0">
                <a:latin typeface="Century Gothic" panose="020B0502020202020204" pitchFamily="34" charset="0"/>
              </a:rPr>
              <a:t>NEGATIVE IMPACT OF TECHNOLOGY AND SOCIAL MIDEA</a:t>
            </a:r>
          </a:p>
        </p:txBody>
      </p:sp>
      <p:sp>
        <p:nvSpPr>
          <p:cNvPr id="3" name="Content Placeholder 2"/>
          <p:cNvSpPr>
            <a:spLocks noGrp="1"/>
          </p:cNvSpPr>
          <p:nvPr>
            <p:ph idx="1"/>
          </p:nvPr>
        </p:nvSpPr>
        <p:spPr>
          <a:xfrm>
            <a:off x="191861" y="1816556"/>
            <a:ext cx="8337136" cy="3925557"/>
          </a:xfrm>
        </p:spPr>
        <p:txBody>
          <a:bodyPr>
            <a:noAutofit/>
          </a:bodyPr>
          <a:lstStyle/>
          <a:p>
            <a:pPr marL="0" indent="0" algn="just">
              <a:buNone/>
            </a:pPr>
            <a:r>
              <a:rPr lang="en-US" sz="2400" b="1" u="sng" dirty="0"/>
              <a:t>3) Comparison and Envy</a:t>
            </a:r>
          </a:p>
          <a:p>
            <a:pPr algn="just">
              <a:buFont typeface="Wingdings" panose="05000000000000000000" pitchFamily="2" charset="2"/>
              <a:buChar char="ü"/>
            </a:pPr>
            <a:r>
              <a:rPr lang="en-US" sz="2400" dirty="0"/>
              <a:t>Social Media Portrayals vs. Reality</a:t>
            </a:r>
          </a:p>
          <a:p>
            <a:pPr algn="just">
              <a:buFont typeface="Wingdings" panose="05000000000000000000" pitchFamily="2" charset="2"/>
              <a:buChar char="ü"/>
            </a:pPr>
            <a:r>
              <a:rPr lang="en-US" sz="2400" dirty="0"/>
              <a:t>Impact on Self-Esteem and Family Dynamics</a:t>
            </a:r>
          </a:p>
          <a:p>
            <a:pPr marL="0" indent="0" algn="just">
              <a:buNone/>
            </a:pPr>
            <a:endParaRPr lang="en-US" sz="2400" b="1" dirty="0"/>
          </a:p>
          <a:p>
            <a:pPr marL="0" indent="0">
              <a:buNone/>
            </a:pPr>
            <a:r>
              <a:rPr lang="en-US" sz="2400" b="1" u="sng" dirty="0"/>
              <a:t>4) Distraction from Faith</a:t>
            </a:r>
            <a:endParaRPr lang="en-US" sz="2400" u="sng" dirty="0"/>
          </a:p>
          <a:p>
            <a:pPr>
              <a:buFont typeface="Wingdings" panose="05000000000000000000" pitchFamily="2" charset="2"/>
              <a:buChar char="ü"/>
            </a:pPr>
            <a:r>
              <a:rPr lang="en-US" sz="2400" dirty="0"/>
              <a:t>Overuse Leading to Neglect of Spiritual Practices</a:t>
            </a:r>
          </a:p>
          <a:p>
            <a:pPr>
              <a:buFont typeface="Wingdings" panose="05000000000000000000" pitchFamily="2" charset="2"/>
              <a:buChar char="ü"/>
            </a:pPr>
            <a:r>
              <a:rPr lang="en-US" sz="2400" dirty="0"/>
              <a:t>Competing Interests and Priorities</a:t>
            </a:r>
          </a:p>
          <a:p>
            <a:pPr marL="0" indent="0">
              <a:buNone/>
            </a:pPr>
            <a:endParaRPr lang="en-US" sz="2400" dirty="0"/>
          </a:p>
          <a:p>
            <a:pPr marL="0" indent="0">
              <a:buNone/>
            </a:pPr>
            <a:br>
              <a:rPr lang="en-US" sz="2400" dirty="0"/>
            </a:br>
            <a:endParaRPr lang="en-US" sz="2400" b="1" dirty="0"/>
          </a:p>
          <a:p>
            <a:pPr marL="0" indent="0" algn="just">
              <a:buNone/>
            </a:pPr>
            <a:endParaRPr lang="en-US" sz="2400" dirty="0"/>
          </a:p>
          <a:p>
            <a:pPr marL="0" indent="0" algn="just">
              <a:buNone/>
            </a:pPr>
            <a:endParaRPr lang="en-US" sz="2400" dirty="0"/>
          </a:p>
          <a:p>
            <a:pPr marL="0" indent="0" algn="just">
              <a:buNone/>
            </a:pPr>
            <a:endParaRPr lang="en-US" sz="2400" dirty="0"/>
          </a:p>
        </p:txBody>
      </p:sp>
    </p:spTree>
    <p:extLst>
      <p:ext uri="{BB962C8B-B14F-4D97-AF65-F5344CB8AC3E}">
        <p14:creationId xmlns:p14="http://schemas.microsoft.com/office/powerpoint/2010/main" val="441158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barn(inVertical)">
                                      <p:cBhvr>
                                        <p:cTn id="6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861" y="235974"/>
            <a:ext cx="8825594" cy="879913"/>
          </a:xfrm>
        </p:spPr>
        <p:txBody>
          <a:bodyPr>
            <a:noAutofit/>
          </a:bodyPr>
          <a:lstStyle/>
          <a:p>
            <a:pPr algn="ctr"/>
            <a:r>
              <a:rPr lang="en-US" sz="3200" b="1" dirty="0">
                <a:latin typeface="Century Gothic" panose="020B0502020202020204" pitchFamily="34" charset="0"/>
              </a:rPr>
              <a:t>BALANCING TECHNOLOGY AND SOCIAL MIDEA</a:t>
            </a:r>
          </a:p>
        </p:txBody>
      </p:sp>
      <p:sp>
        <p:nvSpPr>
          <p:cNvPr id="3" name="Content Placeholder 2"/>
          <p:cNvSpPr>
            <a:spLocks noGrp="1"/>
          </p:cNvSpPr>
          <p:nvPr>
            <p:ph idx="1"/>
          </p:nvPr>
        </p:nvSpPr>
        <p:spPr>
          <a:xfrm>
            <a:off x="191861" y="1256117"/>
            <a:ext cx="8337136" cy="5115186"/>
          </a:xfrm>
        </p:spPr>
        <p:txBody>
          <a:bodyPr>
            <a:noAutofit/>
          </a:bodyPr>
          <a:lstStyle/>
          <a:p>
            <a:pPr marL="0" indent="0">
              <a:buNone/>
            </a:pPr>
            <a:r>
              <a:rPr lang="en-US" sz="2400" b="1" dirty="0"/>
              <a:t>How do we strike a balance? </a:t>
            </a:r>
          </a:p>
          <a:p>
            <a:pPr marL="0" indent="0">
              <a:buNone/>
            </a:pPr>
            <a:r>
              <a:rPr lang="en-US" sz="2400" b="1" dirty="0"/>
              <a:t>1 Corinthians 9:27 – </a:t>
            </a:r>
            <a:r>
              <a:rPr lang="en-US" sz="2400" b="1" dirty="0">
                <a:solidFill>
                  <a:srgbClr val="FF0000"/>
                </a:solidFill>
              </a:rPr>
              <a:t>Discipline, discipline, discipline</a:t>
            </a:r>
          </a:p>
          <a:p>
            <a:pPr marL="0" indent="0">
              <a:buNone/>
            </a:pPr>
            <a:endParaRPr lang="en-US" sz="2400" b="1" dirty="0"/>
          </a:p>
          <a:p>
            <a:pPr marL="0" indent="0">
              <a:buNone/>
            </a:pPr>
            <a:r>
              <a:rPr lang="en-US" sz="2400" b="1" dirty="0"/>
              <a:t>Setting Boundaries</a:t>
            </a:r>
          </a:p>
          <a:p>
            <a:pPr>
              <a:buFont typeface="Wingdings" panose="05000000000000000000" pitchFamily="2" charset="2"/>
              <a:buChar char="ü"/>
            </a:pPr>
            <a:r>
              <a:rPr lang="en-US" sz="2400" dirty="0"/>
              <a:t>Time Limits and Screen Time Management</a:t>
            </a:r>
          </a:p>
          <a:p>
            <a:pPr>
              <a:buFont typeface="Wingdings" panose="05000000000000000000" pitchFamily="2" charset="2"/>
              <a:buChar char="ü"/>
            </a:pPr>
            <a:r>
              <a:rPr lang="en-US" sz="2400" dirty="0"/>
              <a:t>Family Discussions About Content Consumption and use of gadgets</a:t>
            </a:r>
          </a:p>
          <a:p>
            <a:pPr marL="0" indent="0">
              <a:buNone/>
            </a:pPr>
            <a:endParaRPr lang="en-US" sz="2400" b="1" dirty="0"/>
          </a:p>
          <a:p>
            <a:pPr marL="0" indent="0">
              <a:buNone/>
            </a:pPr>
            <a:r>
              <a:rPr lang="en-US" sz="2400" b="1" dirty="0"/>
              <a:t>Encouraging Healthy Engagement</a:t>
            </a:r>
          </a:p>
          <a:p>
            <a:pPr>
              <a:buFont typeface="Wingdings" panose="05000000000000000000" pitchFamily="2" charset="2"/>
              <a:buChar char="ü"/>
            </a:pPr>
            <a:r>
              <a:rPr lang="en-US" sz="2400" dirty="0"/>
              <a:t>Focusing on Uplifting Content</a:t>
            </a:r>
          </a:p>
          <a:p>
            <a:pPr>
              <a:buFont typeface="Wingdings" panose="05000000000000000000" pitchFamily="2" charset="2"/>
              <a:buChar char="ü"/>
            </a:pPr>
            <a:r>
              <a:rPr lang="en-US" sz="2400" dirty="0"/>
              <a:t>Participating in Faith-Based Online Communities</a:t>
            </a:r>
          </a:p>
          <a:p>
            <a:pPr marL="0" indent="0">
              <a:buNone/>
            </a:pPr>
            <a:br>
              <a:rPr lang="en-US" sz="2400" dirty="0"/>
            </a:br>
            <a:endParaRPr lang="en-US" sz="2400" dirty="0"/>
          </a:p>
          <a:p>
            <a:pPr marL="0" indent="0" algn="just">
              <a:buNone/>
            </a:pPr>
            <a:endParaRPr lang="en-US" sz="2400" dirty="0"/>
          </a:p>
        </p:txBody>
      </p:sp>
    </p:spTree>
    <p:extLst>
      <p:ext uri="{BB962C8B-B14F-4D97-AF65-F5344CB8AC3E}">
        <p14:creationId xmlns:p14="http://schemas.microsoft.com/office/powerpoint/2010/main" val="77674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000"/>
                                        <p:tgtEl>
                                          <p:spTgt spid="3">
                                            <p:txEl>
                                              <p:pRg st="7" end="7"/>
                                            </p:txEl>
                                          </p:spTgt>
                                        </p:tgtEl>
                                      </p:cBhvr>
                                    </p:animEffect>
                                    <p:anim calcmode="lin" valueType="num">
                                      <p:cBhvr>
                                        <p:cTn id="4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1000"/>
                                        <p:tgtEl>
                                          <p:spTgt spid="3">
                                            <p:txEl>
                                              <p:pRg st="8" end="8"/>
                                            </p:txEl>
                                          </p:spTgt>
                                        </p:tgtEl>
                                      </p:cBhvr>
                                    </p:animEffect>
                                    <p:anim calcmode="lin" valueType="num">
                                      <p:cBhvr>
                                        <p:cTn id="5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Effect transition="in" filter="fade">
                                      <p:cBhvr>
                                        <p:cTn id="61" dur="1000"/>
                                        <p:tgtEl>
                                          <p:spTgt spid="3">
                                            <p:txEl>
                                              <p:pRg st="9" end="9"/>
                                            </p:txEl>
                                          </p:spTgt>
                                        </p:tgtEl>
                                      </p:cBhvr>
                                    </p:animEffect>
                                    <p:anim calcmode="lin" valueType="num">
                                      <p:cBhvr>
                                        <p:cTn id="6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
                                            <p:txEl>
                                              <p:pRg st="10" end="10"/>
                                            </p:txEl>
                                          </p:spTgt>
                                        </p:tgtEl>
                                        <p:attrNameLst>
                                          <p:attrName>style.visibility</p:attrName>
                                        </p:attrNameLst>
                                      </p:cBhvr>
                                      <p:to>
                                        <p:strVal val="visible"/>
                                      </p:to>
                                    </p:set>
                                    <p:animEffect transition="in" filter="fade">
                                      <p:cBhvr>
                                        <p:cTn id="68" dur="1000"/>
                                        <p:tgtEl>
                                          <p:spTgt spid="3">
                                            <p:txEl>
                                              <p:pRg st="10" end="10"/>
                                            </p:txEl>
                                          </p:spTgt>
                                        </p:tgtEl>
                                      </p:cBhvr>
                                    </p:animEffect>
                                    <p:anim calcmode="lin" valueType="num">
                                      <p:cBhvr>
                                        <p:cTn id="6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166" y="574690"/>
            <a:ext cx="7886700" cy="728977"/>
          </a:xfrm>
        </p:spPr>
        <p:txBody>
          <a:bodyPr>
            <a:normAutofit/>
          </a:bodyPr>
          <a:lstStyle/>
          <a:p>
            <a:r>
              <a:rPr lang="en-US" b="1" dirty="0">
                <a:latin typeface="Century Gothic" panose="020B0502020202020204" pitchFamily="34" charset="0"/>
              </a:rPr>
              <a:t>Conclusion</a:t>
            </a:r>
          </a:p>
        </p:txBody>
      </p:sp>
      <p:sp>
        <p:nvSpPr>
          <p:cNvPr id="3" name="Content Placeholder 2"/>
          <p:cNvSpPr>
            <a:spLocks noGrp="1"/>
          </p:cNvSpPr>
          <p:nvPr>
            <p:ph idx="1"/>
          </p:nvPr>
        </p:nvSpPr>
        <p:spPr>
          <a:xfrm>
            <a:off x="481166" y="1303667"/>
            <a:ext cx="8034184" cy="4816914"/>
          </a:xfrm>
        </p:spPr>
        <p:txBody>
          <a:bodyPr>
            <a:normAutofit/>
          </a:bodyPr>
          <a:lstStyle/>
          <a:p>
            <a:pPr marL="0" indent="0" algn="just">
              <a:lnSpc>
                <a:spcPct val="100000"/>
              </a:lnSpc>
              <a:buClr>
                <a:srgbClr val="000000"/>
              </a:buClr>
              <a:buNone/>
            </a:pPr>
            <a:r>
              <a:rPr lang="en-US" sz="2000" dirty="0"/>
              <a:t>It can be nearly impossible if not actually impossible to live a life without the usage of some sort of technology or media. </a:t>
            </a:r>
          </a:p>
          <a:p>
            <a:pPr marL="0" indent="0" algn="just">
              <a:lnSpc>
                <a:spcPct val="100000"/>
              </a:lnSpc>
              <a:buClr>
                <a:srgbClr val="000000"/>
              </a:buClr>
              <a:buNone/>
            </a:pPr>
            <a:r>
              <a:rPr lang="en-US" sz="2000" dirty="0"/>
              <a:t>We should be thankful to God for the many modern conveniences that we enjoy, but we shouldn’t allow for these blessings to be turned into something that dishonors or displeases God. </a:t>
            </a:r>
          </a:p>
          <a:p>
            <a:pPr marL="0" indent="0" algn="just">
              <a:lnSpc>
                <a:spcPct val="100000"/>
              </a:lnSpc>
              <a:buClr>
                <a:srgbClr val="000000"/>
              </a:buClr>
              <a:buNone/>
            </a:pPr>
            <a:r>
              <a:rPr lang="en-US" sz="2000" dirty="0"/>
              <a:t>Finding balance in our media use requires intentionality and discernment. </a:t>
            </a:r>
          </a:p>
          <a:p>
            <a:pPr marL="0" indent="0" algn="just">
              <a:lnSpc>
                <a:spcPct val="100000"/>
              </a:lnSpc>
              <a:buClr>
                <a:srgbClr val="000000"/>
              </a:buClr>
              <a:buNone/>
            </a:pPr>
            <a:r>
              <a:rPr lang="en-US" sz="2000" dirty="0"/>
              <a:t>By setting boundaries and encouraging healthy engagement, we can use them to enrich our lives rather than distract us from our faith. May we ever be mindful and aware as we daily use the technologies that are available to us, and may everything that we do bring glory and honor to the name of our great and awesome God.</a:t>
            </a:r>
            <a:endParaRPr lang="en-US" sz="2000" dirty="0">
              <a:latin typeface="Century Gothic" panose="020B0502020202020204" pitchFamily="34" charset="0"/>
            </a:endParaRPr>
          </a:p>
        </p:txBody>
      </p:sp>
      <p:pic>
        <p:nvPicPr>
          <p:cNvPr id="4" name="Picture 3"/>
          <p:cNvPicPr>
            <a:picLocks noChangeAspect="1"/>
          </p:cNvPicPr>
          <p:nvPr/>
        </p:nvPicPr>
        <p:blipFill>
          <a:blip r:embed="rId2"/>
          <a:stretch>
            <a:fillRect/>
          </a:stretch>
        </p:blipFill>
        <p:spPr>
          <a:xfrm>
            <a:off x="3942561" y="4757974"/>
            <a:ext cx="2669722" cy="1592718"/>
          </a:xfrm>
          <a:prstGeom prst="rect">
            <a:avLst/>
          </a:prstGeom>
        </p:spPr>
      </p:pic>
    </p:spTree>
    <p:extLst>
      <p:ext uri="{BB962C8B-B14F-4D97-AF65-F5344CB8AC3E}">
        <p14:creationId xmlns:p14="http://schemas.microsoft.com/office/powerpoint/2010/main" val="155456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2000"/>
                                        <p:tgtEl>
                                          <p:spTgt spid="3">
                                            <p:txEl>
                                              <p:pRg st="0" end="0"/>
                                            </p:txEl>
                                          </p:spTgt>
                                        </p:tgtEl>
                                      </p:cBhvr>
                                    </p:animEffect>
                                    <p:anim calcmode="lin" valueType="num">
                                      <p:cBhvr>
                                        <p:cTn id="26"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27"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2000"/>
                                        <p:tgtEl>
                                          <p:spTgt spid="3">
                                            <p:txEl>
                                              <p:pRg st="1" end="1"/>
                                            </p:txEl>
                                          </p:spTgt>
                                        </p:tgtEl>
                                      </p:cBhvr>
                                    </p:animEffect>
                                    <p:anim calcmode="lin" valueType="num">
                                      <p:cBhvr>
                                        <p:cTn id="3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2000"/>
                                        <p:tgtEl>
                                          <p:spTgt spid="3">
                                            <p:txEl>
                                              <p:pRg st="2" end="2"/>
                                            </p:txEl>
                                          </p:spTgt>
                                        </p:tgtEl>
                                      </p:cBhvr>
                                    </p:animEffect>
                                    <p:anim calcmode="lin" valueType="num">
                                      <p:cBhvr>
                                        <p:cTn id="40"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41"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45"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fade">
                                      <p:cBhvr>
                                        <p:cTn id="46" dur="2000"/>
                                        <p:tgtEl>
                                          <p:spTgt spid="3">
                                            <p:txEl>
                                              <p:pRg st="3" end="3"/>
                                            </p:txEl>
                                          </p:spTgt>
                                        </p:tgtEl>
                                      </p:cBhvr>
                                    </p:animEffect>
                                    <p:anim calcmode="lin" valueType="num">
                                      <p:cBhvr>
                                        <p:cTn id="47"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48"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45" presetClass="entr" presetSubtype="0" fill="hold"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2000"/>
                                        <p:tgtEl>
                                          <p:spTgt spid="4"/>
                                        </p:tgtEl>
                                      </p:cBhvr>
                                    </p:animEffect>
                                    <p:anim calcmode="lin" valueType="num">
                                      <p:cBhvr>
                                        <p:cTn id="54" dur="2000" fill="hold"/>
                                        <p:tgtEl>
                                          <p:spTgt spid="4"/>
                                        </p:tgtEl>
                                        <p:attrNameLst>
                                          <p:attrName>ppt_w</p:attrName>
                                        </p:attrNameLst>
                                      </p:cBhvr>
                                      <p:tavLst>
                                        <p:tav tm="0" fmla="#ppt_w*sin(2.5*pi*$)">
                                          <p:val>
                                            <p:fltVal val="0"/>
                                          </p:val>
                                        </p:tav>
                                        <p:tav tm="100000">
                                          <p:val>
                                            <p:fltVal val="1"/>
                                          </p:val>
                                        </p:tav>
                                      </p:tavLst>
                                    </p:anim>
                                    <p:anim calcmode="lin" valueType="num">
                                      <p:cBhvr>
                                        <p:cTn id="55"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51620</TotalTime>
  <Words>1085</Words>
  <Application>Microsoft Office PowerPoint</Application>
  <PresentationFormat>On-screen Show (4:3)</PresentationFormat>
  <Paragraphs>111</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Century Gothic</vt:lpstr>
      <vt:lpstr>Wingdings</vt:lpstr>
      <vt:lpstr>Office Theme</vt:lpstr>
      <vt:lpstr>The impact of Technology and Media (mass and social) in the home </vt:lpstr>
      <vt:lpstr>LESSON OBJECTIVES</vt:lpstr>
      <vt:lpstr>INTRODUCTION -What is Technology? </vt:lpstr>
      <vt:lpstr>INTRODUCTION -Mass vs Social media</vt:lpstr>
      <vt:lpstr>Statistical records of social media use today</vt:lpstr>
      <vt:lpstr>PowerPoint Presentation</vt:lpstr>
      <vt:lpstr>The Potential Benefits of Technology &amp; Media</vt:lpstr>
      <vt:lpstr>NEGATIVE IMPACT OF TECHNOLOGY AND SOCIAL MIDEA</vt:lpstr>
      <vt:lpstr>PowerPoint Presentation</vt:lpstr>
      <vt:lpstr>Be careful what you ingest into your minds. It defines our actions. We must guard it.  Prov 4:23:  Guard your hearts with all diligence. Mind what you read, listen to and watch</vt:lpstr>
      <vt:lpstr>PowerPoint Presentation</vt:lpstr>
      <vt:lpstr>PowerPoint Presentation</vt:lpstr>
      <vt:lpstr>PowerPoint Presentation</vt:lpstr>
      <vt:lpstr>NEGATIVE IMPACT OF TECHNOLOGY AND SOCIAL MIDEA</vt:lpstr>
      <vt:lpstr>NEGATIVE IMPACT OF TECHNOLOGY AND SOCIAL MIDEA</vt:lpstr>
      <vt:lpstr>NEGATIVE IMPACT OF TECHNOLOGY AND SOCIAL MIDEA</vt:lpstr>
      <vt:lpstr>BALANCING TECHNOLOGY AND SOCIAL MIDEA</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HEART OF THANKFULNESS</dc:title>
  <dc:creator>Emmanuel Anuge</dc:creator>
  <cp:lastModifiedBy>USER</cp:lastModifiedBy>
  <cp:revision>781</cp:revision>
  <cp:lastPrinted>2023-09-03T06:36:53Z</cp:lastPrinted>
  <dcterms:created xsi:type="dcterms:W3CDTF">2021-02-26T21:02:34Z</dcterms:created>
  <dcterms:modified xsi:type="dcterms:W3CDTF">2024-10-20T08:58:59Z</dcterms:modified>
</cp:coreProperties>
</file>