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5D23054-E7C2-4EF6-94EC-FBA03DF08CB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2834595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D23054-E7C2-4EF6-94EC-FBA03DF08CB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3786684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D23054-E7C2-4EF6-94EC-FBA03DF08CB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56133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D23054-E7C2-4EF6-94EC-FBA03DF08CB7}"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1964518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D23054-E7C2-4EF6-94EC-FBA03DF08CB7}" type="datetimeFigureOut">
              <a:rPr lang="en-US" smtClean="0"/>
              <a:t>5/18/2025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1012307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D23054-E7C2-4EF6-94EC-FBA03DF08CB7}" type="datetimeFigureOut">
              <a:rPr lang="en-US" smtClean="0"/>
              <a:t>5/18/2025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619746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D23054-E7C2-4EF6-94EC-FBA03DF08CB7}" type="datetimeFigureOut">
              <a:rPr lang="en-US" smtClean="0"/>
              <a:t>5/18/2025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1410034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D23054-E7C2-4EF6-94EC-FBA03DF08CB7}"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199801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D23054-E7C2-4EF6-94EC-FBA03DF08CB7}"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2034596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D23054-E7C2-4EF6-94EC-FBA03DF08CB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2659511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D23054-E7C2-4EF6-94EC-FBA03DF08CB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2A002-87B3-40B2-B1EB-1AC8C24E6054}" type="slidenum">
              <a:rPr lang="en-US" smtClean="0"/>
              <a:t>‹#›</a:t>
            </a:fld>
            <a:endParaRPr lang="en-US"/>
          </a:p>
        </p:txBody>
      </p:sp>
    </p:spTree>
    <p:extLst>
      <p:ext uri="{BB962C8B-B14F-4D97-AF65-F5344CB8AC3E}">
        <p14:creationId xmlns:p14="http://schemas.microsoft.com/office/powerpoint/2010/main" val="2281972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D23054-E7C2-4EF6-94EC-FBA03DF08CB7}" type="datetimeFigureOut">
              <a:rPr lang="en-US" smtClean="0"/>
              <a:t>5/18/2025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C2A002-87B3-40B2-B1EB-1AC8C24E6054}" type="slidenum">
              <a:rPr lang="en-US" smtClean="0"/>
              <a:t>‹#›</a:t>
            </a:fld>
            <a:endParaRPr lang="en-US"/>
          </a:p>
        </p:txBody>
      </p:sp>
    </p:spTree>
    <p:extLst>
      <p:ext uri="{BB962C8B-B14F-4D97-AF65-F5344CB8AC3E}">
        <p14:creationId xmlns:p14="http://schemas.microsoft.com/office/powerpoint/2010/main" val="815659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477109" cy="6858000"/>
          </a:xfrm>
          <a:prstGeom prst="rect">
            <a:avLst/>
          </a:prstGeom>
        </p:spPr>
      </p:pic>
      <p:sp>
        <p:nvSpPr>
          <p:cNvPr id="3" name="TextBox 2"/>
          <p:cNvSpPr txBox="1"/>
          <p:nvPr/>
        </p:nvSpPr>
        <p:spPr>
          <a:xfrm>
            <a:off x="4658264" y="2536448"/>
            <a:ext cx="7168551" cy="1785104"/>
          </a:xfrm>
          <a:prstGeom prst="rect">
            <a:avLst/>
          </a:prstGeom>
          <a:noFill/>
        </p:spPr>
        <p:txBody>
          <a:bodyPr wrap="square" rtlCol="0">
            <a:spAutoFit/>
          </a:bodyPr>
          <a:lstStyle/>
          <a:p>
            <a:r>
              <a:rPr lang="en-US" sz="4600" b="1" dirty="0">
                <a:solidFill>
                  <a:srgbClr val="000000"/>
                </a:solidFill>
                <a:latin typeface="Petrona Bold"/>
                <a:ea typeface="Petrona Bold"/>
                <a:cs typeface="Petrona Bold" pitchFamily="34" charset="-120"/>
              </a:rPr>
              <a:t>ARE YOU BORN AGAIN? </a:t>
            </a:r>
          </a:p>
          <a:p>
            <a:r>
              <a:rPr lang="en-US" sz="4600" b="1" dirty="0">
                <a:solidFill>
                  <a:srgbClr val="000000"/>
                </a:solidFill>
                <a:latin typeface="Petrona Bold"/>
                <a:ea typeface="Petrona Bold"/>
                <a:cs typeface="Petrona Bold" pitchFamily="34" charset="-120"/>
              </a:rPr>
              <a:t>TEXT: JOHN 3:1-7</a:t>
            </a:r>
            <a:endParaRPr lang="en-US" sz="4600" dirty="0">
              <a:latin typeface="Petrona Bold"/>
              <a:ea typeface="Petrona Bold"/>
            </a:endParaRPr>
          </a:p>
          <a:p>
            <a:endParaRPr lang="en-US" dirty="0"/>
          </a:p>
        </p:txBody>
      </p:sp>
      <p:sp>
        <p:nvSpPr>
          <p:cNvPr id="4" name="TextBox 3"/>
          <p:cNvSpPr txBox="1"/>
          <p:nvPr/>
        </p:nvSpPr>
        <p:spPr>
          <a:xfrm>
            <a:off x="5348378" y="4321552"/>
            <a:ext cx="3062378" cy="489878"/>
          </a:xfrm>
          <a:prstGeom prst="rect">
            <a:avLst/>
          </a:prstGeom>
          <a:noFill/>
        </p:spPr>
        <p:txBody>
          <a:bodyPr wrap="square" rtlCol="0">
            <a:spAutoFit/>
          </a:bodyPr>
          <a:lstStyle/>
          <a:p>
            <a:pPr>
              <a:lnSpc>
                <a:spcPts val="3100"/>
              </a:lnSpc>
            </a:pPr>
            <a:r>
              <a:rPr lang="en-US" b="1" dirty="0">
                <a:solidFill>
                  <a:srgbClr val="272525"/>
                </a:solidFill>
                <a:latin typeface="Inter Bold" pitchFamily="34" charset="0"/>
                <a:ea typeface="Inter Bold" pitchFamily="34" charset="-122"/>
                <a:cs typeface="Inter Bold" pitchFamily="34" charset="-120"/>
              </a:rPr>
              <a:t>By </a:t>
            </a:r>
            <a:r>
              <a:rPr lang="en-US" b="1" dirty="0">
                <a:latin typeface="Inter Bold"/>
                <a:ea typeface="Inter Bold"/>
              </a:rPr>
              <a:t>Bro Samuel </a:t>
            </a:r>
            <a:r>
              <a:rPr lang="en-US" b="1" dirty="0" err="1">
                <a:latin typeface="Inter Bold"/>
                <a:ea typeface="Inter Bold"/>
              </a:rPr>
              <a:t>Ademu</a:t>
            </a:r>
            <a:endParaRPr lang="en-US" b="1" dirty="0">
              <a:latin typeface="Inter Bold"/>
              <a:ea typeface="Inter Bold"/>
            </a:endParaRPr>
          </a:p>
        </p:txBody>
      </p:sp>
    </p:spTree>
    <p:extLst>
      <p:ext uri="{BB962C8B-B14F-4D97-AF65-F5344CB8AC3E}">
        <p14:creationId xmlns:p14="http://schemas.microsoft.com/office/powerpoint/2010/main" val="1408721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356340" cy="6870939"/>
          </a:xfrm>
          <a:prstGeom prst="rect">
            <a:avLst/>
          </a:prstGeom>
        </p:spPr>
      </p:pic>
      <p:sp>
        <p:nvSpPr>
          <p:cNvPr id="3" name="TextBox 2"/>
          <p:cNvSpPr txBox="1"/>
          <p:nvPr/>
        </p:nvSpPr>
        <p:spPr>
          <a:xfrm>
            <a:off x="4684144" y="43435"/>
            <a:ext cx="2242868" cy="369332"/>
          </a:xfrm>
          <a:prstGeom prst="rect">
            <a:avLst/>
          </a:prstGeom>
          <a:noFill/>
        </p:spPr>
        <p:txBody>
          <a:bodyPr wrap="square" rtlCol="0">
            <a:spAutoFit/>
          </a:bodyPr>
          <a:lstStyle/>
          <a:p>
            <a:r>
              <a:rPr lang="en-US" b="1" dirty="0">
                <a:solidFill>
                  <a:srgbClr val="272525"/>
                </a:solidFill>
                <a:latin typeface="Petrona Bold"/>
                <a:ea typeface="Petrona Bold"/>
                <a:cs typeface="Inter" pitchFamily="34" charset="-120"/>
              </a:rPr>
              <a:t>INTRODUCTION</a:t>
            </a:r>
            <a:endParaRPr lang="en-US" b="1" dirty="0">
              <a:latin typeface="Petrona Bold"/>
              <a:ea typeface="Petrona Bold"/>
            </a:endParaRPr>
          </a:p>
        </p:txBody>
      </p:sp>
      <p:sp>
        <p:nvSpPr>
          <p:cNvPr id="4" name="TextBox 3"/>
          <p:cNvSpPr txBox="1"/>
          <p:nvPr/>
        </p:nvSpPr>
        <p:spPr>
          <a:xfrm>
            <a:off x="4684145" y="612475"/>
            <a:ext cx="7401462" cy="2954655"/>
          </a:xfrm>
          <a:prstGeom prst="rect">
            <a:avLst/>
          </a:prstGeom>
          <a:noFill/>
        </p:spPr>
        <p:txBody>
          <a:bodyPr wrap="square" rtlCol="0">
            <a:spAutoFit/>
          </a:bodyPr>
          <a:lstStyle/>
          <a:p>
            <a:r>
              <a:rPr lang="en-US" sz="2400" dirty="0">
                <a:solidFill>
                  <a:srgbClr val="272525"/>
                </a:solidFill>
                <a:latin typeface="Inter" pitchFamily="34" charset="0"/>
                <a:ea typeface="Inter" pitchFamily="34" charset="-122"/>
                <a:cs typeface="Inter" pitchFamily="34" charset="-120"/>
              </a:rPr>
              <a:t>Nicodemus was a Pharisee and a member of the Jewish ruling council (Sanhedrin) who interacted with Jesus in the Gospel of John. He was a defender of Jesus, Nicodemus defended Jesus before the Pharisees (John 7:50-52). He participant in the burial of Jesus', Nicodemus helped Joseph of </a:t>
            </a:r>
            <a:r>
              <a:rPr lang="en-US" sz="2400" dirty="0" err="1">
                <a:solidFill>
                  <a:srgbClr val="272525"/>
                </a:solidFill>
                <a:latin typeface="Inter" pitchFamily="34" charset="0"/>
                <a:ea typeface="Inter" pitchFamily="34" charset="-122"/>
                <a:cs typeface="Inter" pitchFamily="34" charset="-120"/>
              </a:rPr>
              <a:t>Arimathea</a:t>
            </a:r>
            <a:r>
              <a:rPr lang="en-US" sz="2400" dirty="0">
                <a:solidFill>
                  <a:srgbClr val="272525"/>
                </a:solidFill>
                <a:latin typeface="Inter" pitchFamily="34" charset="0"/>
                <a:ea typeface="Inter" pitchFamily="34" charset="-122"/>
                <a:cs typeface="Inter" pitchFamily="34" charset="-120"/>
              </a:rPr>
              <a:t> prepare Jesus' body for burial (John 19:38-42).</a:t>
            </a:r>
            <a:endParaRPr lang="en-US" sz="2400" dirty="0"/>
          </a:p>
          <a:p>
            <a:endParaRPr lang="en-US" dirty="0"/>
          </a:p>
        </p:txBody>
      </p:sp>
      <p:sp>
        <p:nvSpPr>
          <p:cNvPr id="5" name="TextBox 4"/>
          <p:cNvSpPr txBox="1"/>
          <p:nvPr/>
        </p:nvSpPr>
        <p:spPr>
          <a:xfrm>
            <a:off x="4684144" y="3597215"/>
            <a:ext cx="7401464" cy="3323987"/>
          </a:xfrm>
          <a:prstGeom prst="rect">
            <a:avLst/>
          </a:prstGeom>
          <a:noFill/>
        </p:spPr>
        <p:txBody>
          <a:bodyPr wrap="square" rtlCol="0">
            <a:spAutoFit/>
          </a:bodyPr>
          <a:lstStyle/>
          <a:p>
            <a:r>
              <a:rPr lang="en-US" sz="2400" dirty="0">
                <a:solidFill>
                  <a:srgbClr val="272525"/>
                </a:solidFill>
                <a:latin typeface="Inter" pitchFamily="34" charset="0"/>
                <a:ea typeface="Inter" pitchFamily="34" charset="-122"/>
                <a:cs typeface="Inter" pitchFamily="34" charset="-120"/>
              </a:rPr>
              <a:t>John 19:38-39 "And after this Joseph of </a:t>
            </a:r>
            <a:r>
              <a:rPr lang="en-US" sz="2400" dirty="0" err="1">
                <a:solidFill>
                  <a:srgbClr val="272525"/>
                </a:solidFill>
                <a:latin typeface="Inter" pitchFamily="34" charset="0"/>
                <a:ea typeface="Inter" pitchFamily="34" charset="-122"/>
                <a:cs typeface="Inter" pitchFamily="34" charset="-120"/>
              </a:rPr>
              <a:t>Arimathaea</a:t>
            </a:r>
            <a:r>
              <a:rPr lang="en-US" sz="2400" dirty="0">
                <a:solidFill>
                  <a:srgbClr val="272525"/>
                </a:solidFill>
                <a:latin typeface="Inter" pitchFamily="34" charset="0"/>
                <a:ea typeface="Inter" pitchFamily="34" charset="-122"/>
                <a:cs typeface="Inter" pitchFamily="34" charset="-120"/>
              </a:rPr>
              <a:t>, being a disciple of Jesus, but secretly for fear of the Jews, besought Pilate that he might take away the body of Jesus: and Pilate gave him leave. He came therefore, and took the body of Jesus. 39 And there came also Nicodemus, which at the first came to Jesus by night, and brought a mixture of myrrh and aloes, about hundred pound weight".</a:t>
            </a:r>
            <a:endParaRPr lang="en-US" sz="2400" dirty="0"/>
          </a:p>
          <a:p>
            <a:endParaRPr lang="en-US" dirty="0"/>
          </a:p>
        </p:txBody>
      </p:sp>
    </p:spTree>
    <p:extLst>
      <p:ext uri="{BB962C8B-B14F-4D97-AF65-F5344CB8AC3E}">
        <p14:creationId xmlns:p14="http://schemas.microsoft.com/office/powerpoint/2010/main" val="4124803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46121" cy="6819182"/>
          </a:xfrm>
          <a:prstGeom prst="rect">
            <a:avLst/>
          </a:prstGeom>
        </p:spPr>
      </p:pic>
      <p:sp>
        <p:nvSpPr>
          <p:cNvPr id="3" name="TextBox 2"/>
          <p:cNvSpPr txBox="1"/>
          <p:nvPr/>
        </p:nvSpPr>
        <p:spPr>
          <a:xfrm>
            <a:off x="4684143" y="172529"/>
            <a:ext cx="4632385" cy="738664"/>
          </a:xfrm>
          <a:prstGeom prst="rect">
            <a:avLst/>
          </a:prstGeom>
          <a:noFill/>
        </p:spPr>
        <p:txBody>
          <a:bodyPr wrap="square" rtlCol="0">
            <a:spAutoFit/>
          </a:bodyPr>
          <a:lstStyle/>
          <a:p>
            <a:r>
              <a:rPr lang="en-US" sz="2400" b="1" dirty="0">
                <a:solidFill>
                  <a:srgbClr val="000000"/>
                </a:solidFill>
                <a:latin typeface="Petrona Bold" pitchFamily="34" charset="0"/>
                <a:ea typeface="Petrona Bold" pitchFamily="34" charset="-122"/>
                <a:cs typeface="Petrona Bold" pitchFamily="34" charset="-120"/>
              </a:rPr>
              <a:t>Nicodemus: A Seeker of Truth</a:t>
            </a:r>
            <a:endParaRPr lang="en-US" sz="2400" dirty="0"/>
          </a:p>
          <a:p>
            <a:endParaRPr lang="en-US" dirty="0"/>
          </a:p>
        </p:txBody>
      </p:sp>
      <p:sp>
        <p:nvSpPr>
          <p:cNvPr id="4" name="TextBox 3"/>
          <p:cNvSpPr txBox="1"/>
          <p:nvPr/>
        </p:nvSpPr>
        <p:spPr>
          <a:xfrm>
            <a:off x="4684143" y="681487"/>
            <a:ext cx="7254815" cy="3416320"/>
          </a:xfrm>
          <a:prstGeom prst="rect">
            <a:avLst/>
          </a:prstGeom>
          <a:noFill/>
        </p:spPr>
        <p:txBody>
          <a:bodyPr wrap="square" rtlCol="0">
            <a:spAutoFit/>
          </a:bodyPr>
          <a:lstStyle/>
          <a:p>
            <a:r>
              <a:rPr lang="en-US" sz="2400" dirty="0"/>
              <a:t>As a seeker of truth, Nicodemus came to Jesus at night, seeking to understand His teachings </a:t>
            </a:r>
            <a:r>
              <a:rPr lang="en-US" sz="2400" b="1" dirty="0"/>
              <a:t>(John 3:1-21)</a:t>
            </a:r>
            <a:r>
              <a:rPr lang="en-US" sz="2400" dirty="0"/>
              <a:t>. He was curious </a:t>
            </a:r>
            <a:r>
              <a:rPr lang="en-US" sz="2400" b="1" dirty="0"/>
              <a:t>(spiritual curiosity)</a:t>
            </a:r>
            <a:r>
              <a:rPr lang="en-US" sz="2400" dirty="0"/>
              <a:t> about Jesus' message and the kingdom of God. Jesus and Nicodemus were discussing about different thing entire. In verse 2 says,</a:t>
            </a:r>
            <a:r>
              <a:rPr lang="en-US" sz="2400" b="1" dirty="0"/>
              <a:t> ”The same came to Jesus by night, and said unto him, Rabbi, we know that thou art a teacher come from God: for no man can do these miracles that thou </a:t>
            </a:r>
            <a:r>
              <a:rPr lang="en-US" sz="2400" b="1" dirty="0" err="1"/>
              <a:t>doest</a:t>
            </a:r>
            <a:r>
              <a:rPr lang="en-US" sz="2400" b="1" dirty="0"/>
              <a:t>, except God be with him”</a:t>
            </a:r>
            <a:r>
              <a:rPr lang="en-US" sz="2400" dirty="0"/>
              <a:t>. </a:t>
            </a:r>
          </a:p>
        </p:txBody>
      </p:sp>
      <p:sp>
        <p:nvSpPr>
          <p:cNvPr id="5" name="TextBox 4"/>
          <p:cNvSpPr txBox="1"/>
          <p:nvPr/>
        </p:nvSpPr>
        <p:spPr>
          <a:xfrm>
            <a:off x="4684143" y="4209691"/>
            <a:ext cx="7323827" cy="2585323"/>
          </a:xfrm>
          <a:prstGeom prst="rect">
            <a:avLst/>
          </a:prstGeom>
          <a:noFill/>
        </p:spPr>
        <p:txBody>
          <a:bodyPr wrap="square" rtlCol="0">
            <a:spAutoFit/>
          </a:bodyPr>
          <a:lstStyle/>
          <a:p>
            <a:r>
              <a:rPr lang="en-US" sz="2400" dirty="0"/>
              <a:t>But Jesus turned and said to him to be born again; Jesus knew something important was lacking in him, hence there was a need to change the conversation. What a disappointment if you are in the shoes of this man, you leave your house to go and praise and eulogize someone and this is what you got instead of appreciation. </a:t>
            </a:r>
          </a:p>
          <a:p>
            <a:endParaRPr lang="en-US" dirty="0"/>
          </a:p>
        </p:txBody>
      </p:sp>
    </p:spTree>
    <p:extLst>
      <p:ext uri="{BB962C8B-B14F-4D97-AF65-F5344CB8AC3E}">
        <p14:creationId xmlns:p14="http://schemas.microsoft.com/office/powerpoint/2010/main" val="2908561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63122" cy="6844683"/>
          </a:xfrm>
          <a:prstGeom prst="rect">
            <a:avLst/>
          </a:prstGeom>
        </p:spPr>
      </p:pic>
      <p:sp>
        <p:nvSpPr>
          <p:cNvPr id="3" name="TextBox 2"/>
          <p:cNvSpPr txBox="1"/>
          <p:nvPr/>
        </p:nvSpPr>
        <p:spPr>
          <a:xfrm>
            <a:off x="4830792" y="215661"/>
            <a:ext cx="6866626" cy="461665"/>
          </a:xfrm>
          <a:prstGeom prst="rect">
            <a:avLst/>
          </a:prstGeom>
          <a:noFill/>
        </p:spPr>
        <p:txBody>
          <a:bodyPr wrap="square" rtlCol="0">
            <a:spAutoFit/>
          </a:bodyPr>
          <a:lstStyle/>
          <a:p>
            <a:r>
              <a:rPr lang="en-US" sz="2400" b="1" dirty="0">
                <a:latin typeface="Petrona Bold"/>
                <a:ea typeface="Petrona Bold"/>
              </a:rPr>
              <a:t>WHAT DOES IT MEAN TO BE BORN AGAIN? </a:t>
            </a:r>
            <a:endParaRPr lang="en-US" sz="2400" dirty="0">
              <a:latin typeface="Petrona Bold"/>
              <a:ea typeface="Petrona Bold"/>
            </a:endParaRPr>
          </a:p>
        </p:txBody>
      </p:sp>
      <p:sp>
        <p:nvSpPr>
          <p:cNvPr id="4" name="TextBox 3"/>
          <p:cNvSpPr txBox="1"/>
          <p:nvPr/>
        </p:nvSpPr>
        <p:spPr>
          <a:xfrm>
            <a:off x="4830792" y="741871"/>
            <a:ext cx="7108167" cy="1846659"/>
          </a:xfrm>
          <a:prstGeom prst="rect">
            <a:avLst/>
          </a:prstGeom>
          <a:noFill/>
        </p:spPr>
        <p:txBody>
          <a:bodyPr wrap="square" rtlCol="0">
            <a:spAutoFit/>
          </a:bodyPr>
          <a:lstStyle/>
          <a:p>
            <a:r>
              <a:rPr lang="en-US" sz="2400" dirty="0"/>
              <a:t>It is a new beginnings and spiritual rebirth: the concept of being “born again” is central to Christianity. It’s not a physical birth, but a spiritual transformation that will make us to:</a:t>
            </a:r>
          </a:p>
          <a:p>
            <a:endParaRPr lang="en-US" dirty="0"/>
          </a:p>
        </p:txBody>
      </p:sp>
      <p:sp>
        <p:nvSpPr>
          <p:cNvPr id="5" name="TextBox 4"/>
          <p:cNvSpPr txBox="1"/>
          <p:nvPr/>
        </p:nvSpPr>
        <p:spPr>
          <a:xfrm>
            <a:off x="4830792" y="2424023"/>
            <a:ext cx="7125419" cy="4524315"/>
          </a:xfrm>
          <a:prstGeom prst="rect">
            <a:avLst/>
          </a:prstGeom>
          <a:noFill/>
        </p:spPr>
        <p:txBody>
          <a:bodyPr wrap="square" rtlCol="0">
            <a:spAutoFit/>
          </a:bodyPr>
          <a:lstStyle/>
          <a:p>
            <a:r>
              <a:rPr lang="en-US" sz="2400" dirty="0"/>
              <a:t>1</a:t>
            </a:r>
            <a:r>
              <a:rPr lang="en-US" sz="2400" b="1" dirty="0"/>
              <a:t>. Recognizing our need:</a:t>
            </a:r>
            <a:r>
              <a:rPr lang="en-US" sz="2400" dirty="0"/>
              <a:t> We are all sinners in need of salvation </a:t>
            </a:r>
            <a:r>
              <a:rPr lang="en-US" sz="2400" b="1" dirty="0"/>
              <a:t>(Romans 3:23).</a:t>
            </a:r>
            <a:r>
              <a:rPr lang="en-US" sz="2400" dirty="0"/>
              <a:t> “For all have sinned, and come short of the glory of God”.   </a:t>
            </a:r>
          </a:p>
          <a:p>
            <a:r>
              <a:rPr lang="en-US" sz="2400" dirty="0"/>
              <a:t>2. </a:t>
            </a:r>
            <a:r>
              <a:rPr lang="en-US" sz="2400" b="1" dirty="0"/>
              <a:t>Faith in Jesus Christ</a:t>
            </a:r>
            <a:r>
              <a:rPr lang="en-US" sz="2400" dirty="0"/>
              <a:t>: Believing in Jesus Christ is the only way to experience spiritual rebirth </a:t>
            </a:r>
            <a:r>
              <a:rPr lang="en-US" sz="2400" b="1" dirty="0"/>
              <a:t>(John 14:6). Jesus </a:t>
            </a:r>
            <a:r>
              <a:rPr lang="en-US" sz="2400" b="1" dirty="0" err="1"/>
              <a:t>saith</a:t>
            </a:r>
            <a:r>
              <a:rPr lang="en-US" sz="2400" b="1" dirty="0"/>
              <a:t> unto him, I am the way, the truth, and the life: no man cometh unto the Father, but by me.</a:t>
            </a:r>
            <a:endParaRPr lang="en-US" sz="2400" dirty="0"/>
          </a:p>
          <a:p>
            <a:r>
              <a:rPr lang="en-US" sz="2400" dirty="0"/>
              <a:t>3. </a:t>
            </a:r>
            <a:r>
              <a:rPr lang="en-US" sz="2400" b="1" dirty="0"/>
              <a:t>Transformation</a:t>
            </a:r>
            <a:r>
              <a:rPr lang="en-US" sz="2400" dirty="0"/>
              <a:t>: Being born again involves a transformation of our hearts and lives </a:t>
            </a:r>
            <a:r>
              <a:rPr lang="en-US" sz="2400" b="1" dirty="0"/>
              <a:t>(2 Corinthians 5:17). Therefore if any man be in Christ, he is a new creature: old things are passed away; behold, all things are become new.</a:t>
            </a:r>
            <a:endParaRPr lang="en-US" sz="2400" dirty="0"/>
          </a:p>
        </p:txBody>
      </p:sp>
    </p:spTree>
    <p:extLst>
      <p:ext uri="{BB962C8B-B14F-4D97-AF65-F5344CB8AC3E}">
        <p14:creationId xmlns:p14="http://schemas.microsoft.com/office/powerpoint/2010/main" val="338186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54747" cy="6832121"/>
          </a:xfrm>
          <a:prstGeom prst="rect">
            <a:avLst/>
          </a:prstGeom>
        </p:spPr>
      </p:pic>
      <p:sp>
        <p:nvSpPr>
          <p:cNvPr id="3" name="TextBox 2"/>
          <p:cNvSpPr txBox="1"/>
          <p:nvPr/>
        </p:nvSpPr>
        <p:spPr>
          <a:xfrm>
            <a:off x="4813540" y="241540"/>
            <a:ext cx="5641675" cy="461665"/>
          </a:xfrm>
          <a:prstGeom prst="rect">
            <a:avLst/>
          </a:prstGeom>
          <a:noFill/>
        </p:spPr>
        <p:txBody>
          <a:bodyPr wrap="square" rtlCol="0">
            <a:spAutoFit/>
          </a:bodyPr>
          <a:lstStyle/>
          <a:p>
            <a:r>
              <a:rPr lang="en-US" sz="2400" b="1" dirty="0"/>
              <a:t>CHARACTERISTICS OF THE UNBORN AGAIN</a:t>
            </a:r>
            <a:endParaRPr lang="en-US" sz="2400" dirty="0"/>
          </a:p>
        </p:txBody>
      </p:sp>
      <p:sp>
        <p:nvSpPr>
          <p:cNvPr id="4" name="TextBox 3"/>
          <p:cNvSpPr txBox="1"/>
          <p:nvPr/>
        </p:nvSpPr>
        <p:spPr>
          <a:xfrm>
            <a:off x="4787660" y="983411"/>
            <a:ext cx="7211683" cy="5970865"/>
          </a:xfrm>
          <a:prstGeom prst="rect">
            <a:avLst/>
          </a:prstGeom>
          <a:noFill/>
        </p:spPr>
        <p:txBody>
          <a:bodyPr wrap="square" rtlCol="0">
            <a:spAutoFit/>
          </a:bodyPr>
          <a:lstStyle/>
          <a:p>
            <a:pPr lvl="0"/>
            <a:r>
              <a:rPr lang="en-US" sz="2800" b="1" dirty="0"/>
              <a:t>A child in a womb:</a:t>
            </a:r>
            <a:r>
              <a:rPr lang="en-US" sz="2800" dirty="0"/>
              <a:t> a child in a womb is in darkness, it cannot do anything meaningful or beneficial to the mother. Unborn child is not counted as a member of the family, if you are outside Christ you will not be counted also when Christ comes.</a:t>
            </a:r>
          </a:p>
          <a:p>
            <a:r>
              <a:rPr lang="en-US" sz="2800" dirty="0"/>
              <a:t> </a:t>
            </a:r>
            <a:r>
              <a:rPr lang="en-US" sz="2800" b="1" dirty="0"/>
              <a:t>(Matthew 6:23) “</a:t>
            </a:r>
            <a:r>
              <a:rPr lang="en-US" sz="2800" dirty="0"/>
              <a:t>But if </a:t>
            </a:r>
            <a:r>
              <a:rPr lang="en-US" sz="2800" dirty="0" err="1"/>
              <a:t>thine</a:t>
            </a:r>
            <a:r>
              <a:rPr lang="en-US" sz="2800" dirty="0"/>
              <a:t> eye be evil, thy whole body shall be full of darkness. If therefore the light that is in thee be darkness, how great is that darkness”! This is how some people are in the house of God, they do things completely unchristian, and they are not bothered even if you point it out to them from the Bible.</a:t>
            </a:r>
          </a:p>
          <a:p>
            <a:endParaRPr lang="en-US" dirty="0"/>
          </a:p>
        </p:txBody>
      </p:sp>
    </p:spTree>
    <p:extLst>
      <p:ext uri="{BB962C8B-B14F-4D97-AF65-F5344CB8AC3E}">
        <p14:creationId xmlns:p14="http://schemas.microsoft.com/office/powerpoint/2010/main" val="2137466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1" y="0"/>
            <a:ext cx="4373592" cy="6832121"/>
          </a:xfrm>
          <a:prstGeom prst="rect">
            <a:avLst/>
          </a:prstGeom>
        </p:spPr>
      </p:pic>
      <p:sp>
        <p:nvSpPr>
          <p:cNvPr id="3" name="TextBox 2"/>
          <p:cNvSpPr txBox="1"/>
          <p:nvPr/>
        </p:nvSpPr>
        <p:spPr>
          <a:xfrm>
            <a:off x="4761781" y="112144"/>
            <a:ext cx="5641675" cy="461665"/>
          </a:xfrm>
          <a:prstGeom prst="rect">
            <a:avLst/>
          </a:prstGeom>
          <a:noFill/>
        </p:spPr>
        <p:txBody>
          <a:bodyPr wrap="square" rtlCol="0">
            <a:spAutoFit/>
          </a:bodyPr>
          <a:lstStyle/>
          <a:p>
            <a:r>
              <a:rPr lang="en-US" sz="2400" b="1" dirty="0"/>
              <a:t>CHARACTERISTICS OF THE UNBORN AGAIN</a:t>
            </a:r>
            <a:endParaRPr lang="en-US" sz="2400" dirty="0"/>
          </a:p>
        </p:txBody>
      </p:sp>
      <p:sp>
        <p:nvSpPr>
          <p:cNvPr id="4" name="TextBox 3"/>
          <p:cNvSpPr txBox="1"/>
          <p:nvPr/>
        </p:nvSpPr>
        <p:spPr>
          <a:xfrm>
            <a:off x="4520241" y="573809"/>
            <a:ext cx="7479101" cy="6140142"/>
          </a:xfrm>
          <a:prstGeom prst="rect">
            <a:avLst/>
          </a:prstGeom>
          <a:noFill/>
        </p:spPr>
        <p:txBody>
          <a:bodyPr wrap="square" rtlCol="0">
            <a:spAutoFit/>
          </a:bodyPr>
          <a:lstStyle/>
          <a:p>
            <a:pPr lvl="0"/>
            <a:r>
              <a:rPr lang="en-US" sz="2500" b="1" dirty="0"/>
              <a:t>A child in a womb is nearer to the mother and further from the mother: (Matthew 15:8).</a:t>
            </a:r>
            <a:r>
              <a:rPr lang="en-US" sz="2500" dirty="0"/>
              <a:t>This people </a:t>
            </a:r>
            <a:r>
              <a:rPr lang="en-US" sz="2500" dirty="0" err="1"/>
              <a:t>draweth</a:t>
            </a:r>
            <a:r>
              <a:rPr lang="en-US" sz="2500" dirty="0"/>
              <a:t> nigh unto me with their mouth, and </a:t>
            </a:r>
            <a:r>
              <a:rPr lang="en-US" sz="2500" dirty="0" err="1"/>
              <a:t>honoureth</a:t>
            </a:r>
            <a:r>
              <a:rPr lang="en-US" sz="2500" dirty="0"/>
              <a:t> me with their lips; but their heart is far from me.</a:t>
            </a:r>
          </a:p>
          <a:p>
            <a:r>
              <a:rPr lang="en-US" sz="2500" dirty="0"/>
              <a:t>This child is within the mother still it’s far from her because when the mother calls, the child cannot hear her. This is the true example of sinner(s) in the Church today. </a:t>
            </a:r>
          </a:p>
          <a:p>
            <a:r>
              <a:rPr lang="en-US" sz="2500" b="1" dirty="0"/>
              <a:t>(John 15:6)</a:t>
            </a:r>
            <a:r>
              <a:rPr lang="en-US" sz="2500" dirty="0"/>
              <a:t> “If a man abides not in me, he is cast forth as a branch, and is withered; and men gather them, and cast them into the fire, and they are burned”. A child in a womb is not counted as a member of the family. No Govt. counts children in the womb during census or head counts. You must be born again to inherit the kingdom of God.</a:t>
            </a:r>
          </a:p>
          <a:p>
            <a:endParaRPr lang="en-US" dirty="0"/>
          </a:p>
        </p:txBody>
      </p:sp>
    </p:spTree>
    <p:extLst>
      <p:ext uri="{BB962C8B-B14F-4D97-AF65-F5344CB8AC3E}">
        <p14:creationId xmlns:p14="http://schemas.microsoft.com/office/powerpoint/2010/main" val="1481224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63122" cy="6844683"/>
          </a:xfrm>
          <a:prstGeom prst="rect">
            <a:avLst/>
          </a:prstGeom>
        </p:spPr>
      </p:pic>
      <p:sp>
        <p:nvSpPr>
          <p:cNvPr id="3" name="TextBox 2"/>
          <p:cNvSpPr txBox="1"/>
          <p:nvPr/>
        </p:nvSpPr>
        <p:spPr>
          <a:xfrm>
            <a:off x="4727275" y="129397"/>
            <a:ext cx="5969480" cy="523220"/>
          </a:xfrm>
          <a:prstGeom prst="rect">
            <a:avLst/>
          </a:prstGeom>
          <a:noFill/>
        </p:spPr>
        <p:txBody>
          <a:bodyPr wrap="square" rtlCol="0">
            <a:spAutoFit/>
          </a:bodyPr>
          <a:lstStyle/>
          <a:p>
            <a:r>
              <a:rPr lang="en-US" sz="2800" b="1" dirty="0"/>
              <a:t>LIFE STYLE OF THE UNBORN AGAIN</a:t>
            </a:r>
            <a:endParaRPr lang="en-US" sz="2800" dirty="0"/>
          </a:p>
        </p:txBody>
      </p:sp>
      <p:sp>
        <p:nvSpPr>
          <p:cNvPr id="4" name="TextBox 3"/>
          <p:cNvSpPr txBox="1"/>
          <p:nvPr/>
        </p:nvSpPr>
        <p:spPr>
          <a:xfrm>
            <a:off x="4727275" y="802257"/>
            <a:ext cx="7332453" cy="5693866"/>
          </a:xfrm>
          <a:prstGeom prst="rect">
            <a:avLst/>
          </a:prstGeom>
          <a:noFill/>
        </p:spPr>
        <p:txBody>
          <a:bodyPr wrap="square" rtlCol="0">
            <a:spAutoFit/>
          </a:bodyPr>
          <a:lstStyle/>
          <a:p>
            <a:pPr lvl="0"/>
            <a:r>
              <a:rPr lang="en-US" sz="2800" b="1" dirty="0"/>
              <a:t>Overfamiliarity with the word of God and the things of God</a:t>
            </a:r>
            <a:r>
              <a:rPr lang="en-US" sz="2800" dirty="0"/>
              <a:t>: When you get to this point in your life where you feel you know it all, you can predict what God will demand in a given situation without consulting Him, or His word, that is a danger sign that you have derailed.</a:t>
            </a:r>
          </a:p>
          <a:p>
            <a:r>
              <a:rPr lang="en-US" sz="2800" dirty="0"/>
              <a:t>Such path led to the defeat of King Saul </a:t>
            </a:r>
            <a:r>
              <a:rPr lang="en-US" sz="2800" b="1" dirty="0"/>
              <a:t>(1 Samuel 13:9-14),</a:t>
            </a:r>
            <a:r>
              <a:rPr lang="en-US" sz="2800" dirty="0"/>
              <a:t> the death of </a:t>
            </a:r>
            <a:r>
              <a:rPr lang="en-US" sz="2800" dirty="0" err="1"/>
              <a:t>Nadab</a:t>
            </a:r>
            <a:r>
              <a:rPr lang="en-US" sz="2800" dirty="0"/>
              <a:t> and </a:t>
            </a:r>
            <a:r>
              <a:rPr lang="en-US" sz="2800" dirty="0" err="1"/>
              <a:t>Abihu</a:t>
            </a:r>
            <a:r>
              <a:rPr lang="en-US" sz="2800" dirty="0"/>
              <a:t> </a:t>
            </a:r>
            <a:r>
              <a:rPr lang="en-US" sz="2800" b="1" dirty="0"/>
              <a:t>(Number 3:4),</a:t>
            </a:r>
            <a:r>
              <a:rPr lang="en-US" sz="2800" dirty="0"/>
              <a:t> </a:t>
            </a:r>
            <a:r>
              <a:rPr lang="en-US" sz="2800" dirty="0" err="1"/>
              <a:t>Uzziah’s</a:t>
            </a:r>
            <a:r>
              <a:rPr lang="en-US" sz="2800" dirty="0"/>
              <a:t> terminal leprosy </a:t>
            </a:r>
            <a:r>
              <a:rPr lang="en-US" sz="2800" b="1" dirty="0"/>
              <a:t>(2Chro. 26:16-21), </a:t>
            </a:r>
            <a:r>
              <a:rPr lang="en-US" sz="2800" dirty="0"/>
              <a:t>and the death of Herod </a:t>
            </a:r>
            <a:r>
              <a:rPr lang="en-US" sz="2800" b="1" dirty="0"/>
              <a:t>(Acts 12:21-23).</a:t>
            </a:r>
            <a:r>
              <a:rPr lang="en-US" sz="2800" dirty="0"/>
              <a:t> </a:t>
            </a:r>
            <a:r>
              <a:rPr lang="en-US" sz="2800" b="1" dirty="0"/>
              <a:t>(Deuteronomy 17:12)</a:t>
            </a:r>
            <a:r>
              <a:rPr lang="en-US" sz="2800" dirty="0"/>
              <a:t> tells us that “The man that will do presumptuously …shall die.” Brethren, this calls for watchfulness! </a:t>
            </a:r>
          </a:p>
        </p:txBody>
      </p:sp>
    </p:spTree>
    <p:extLst>
      <p:ext uri="{BB962C8B-B14F-4D97-AF65-F5344CB8AC3E}">
        <p14:creationId xmlns:p14="http://schemas.microsoft.com/office/powerpoint/2010/main" val="1313027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399472" cy="6844683"/>
          </a:xfrm>
          <a:prstGeom prst="rect">
            <a:avLst/>
          </a:prstGeom>
        </p:spPr>
      </p:pic>
      <p:sp>
        <p:nvSpPr>
          <p:cNvPr id="3" name="TextBox 2"/>
          <p:cNvSpPr txBox="1"/>
          <p:nvPr/>
        </p:nvSpPr>
        <p:spPr>
          <a:xfrm>
            <a:off x="4727275" y="60385"/>
            <a:ext cx="5969480" cy="523220"/>
          </a:xfrm>
          <a:prstGeom prst="rect">
            <a:avLst/>
          </a:prstGeom>
          <a:noFill/>
        </p:spPr>
        <p:txBody>
          <a:bodyPr wrap="square" rtlCol="0">
            <a:spAutoFit/>
          </a:bodyPr>
          <a:lstStyle/>
          <a:p>
            <a:r>
              <a:rPr lang="en-US" sz="2800" b="1" dirty="0"/>
              <a:t>LIFE STYLE OF THE UNBORN AGAIN</a:t>
            </a:r>
            <a:endParaRPr lang="en-US" sz="2800" dirty="0"/>
          </a:p>
        </p:txBody>
      </p:sp>
      <p:sp>
        <p:nvSpPr>
          <p:cNvPr id="4" name="TextBox 3"/>
          <p:cNvSpPr txBox="1"/>
          <p:nvPr/>
        </p:nvSpPr>
        <p:spPr>
          <a:xfrm>
            <a:off x="4399472" y="652617"/>
            <a:ext cx="7729267" cy="6555641"/>
          </a:xfrm>
          <a:prstGeom prst="rect">
            <a:avLst/>
          </a:prstGeom>
          <a:noFill/>
        </p:spPr>
        <p:txBody>
          <a:bodyPr wrap="square" rtlCol="0">
            <a:spAutoFit/>
          </a:bodyPr>
          <a:lstStyle/>
          <a:p>
            <a:pPr lvl="0"/>
            <a:r>
              <a:rPr lang="en-US" sz="2700" b="1" dirty="0"/>
              <a:t>They outgrow corrections:</a:t>
            </a:r>
            <a:r>
              <a:rPr lang="en-US" sz="2700" dirty="0"/>
              <a:t> “While it is said, today if ye will hear his voice, harden not your hearts, as in the provocation.” (Hebrews 3:15). Read Proverbs 15:10-12 (KJV). </a:t>
            </a:r>
          </a:p>
          <a:p>
            <a:r>
              <a:rPr lang="en-US" sz="2700" dirty="0"/>
              <a:t>For every action or inaction, there are consequences. This is why you should consider it a great privilege when you have people around you who can correct you whenever you do something wrong so that you do not have to suffer terrible consequences. Unfortunately, some people do not listen to corrections. The Bible refers to such people as servants.</a:t>
            </a:r>
          </a:p>
          <a:p>
            <a:r>
              <a:rPr lang="en-US" sz="2700" b="1" dirty="0"/>
              <a:t>(Proverbs 29:19)</a:t>
            </a:r>
            <a:r>
              <a:rPr lang="en-US" sz="2700" dirty="0"/>
              <a:t> “A servant will not be corrected by words: for though he understands he will not answer”.</a:t>
            </a:r>
          </a:p>
        </p:txBody>
      </p:sp>
    </p:spTree>
    <p:extLst>
      <p:ext uri="{BB962C8B-B14F-4D97-AF65-F5344CB8AC3E}">
        <p14:creationId xmlns:p14="http://schemas.microsoft.com/office/powerpoint/2010/main" val="2275010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63122" cy="6844683"/>
          </a:xfrm>
          <a:prstGeom prst="rect">
            <a:avLst/>
          </a:prstGeom>
        </p:spPr>
      </p:pic>
      <p:sp>
        <p:nvSpPr>
          <p:cNvPr id="3" name="TextBox 2"/>
          <p:cNvSpPr txBox="1"/>
          <p:nvPr/>
        </p:nvSpPr>
        <p:spPr>
          <a:xfrm>
            <a:off x="4727275" y="129397"/>
            <a:ext cx="5969480" cy="523220"/>
          </a:xfrm>
          <a:prstGeom prst="rect">
            <a:avLst/>
          </a:prstGeom>
          <a:noFill/>
        </p:spPr>
        <p:txBody>
          <a:bodyPr wrap="square" rtlCol="0">
            <a:spAutoFit/>
          </a:bodyPr>
          <a:lstStyle/>
          <a:p>
            <a:r>
              <a:rPr lang="en-US" sz="2800" b="1" dirty="0"/>
              <a:t>LIFE STYLE OF THE UNBORN AGAIN</a:t>
            </a:r>
            <a:endParaRPr lang="en-US" sz="2800" dirty="0"/>
          </a:p>
        </p:txBody>
      </p:sp>
      <p:sp>
        <p:nvSpPr>
          <p:cNvPr id="4" name="TextBox 3"/>
          <p:cNvSpPr txBox="1"/>
          <p:nvPr/>
        </p:nvSpPr>
        <p:spPr>
          <a:xfrm>
            <a:off x="4727275" y="802257"/>
            <a:ext cx="7332453" cy="5262979"/>
          </a:xfrm>
          <a:prstGeom prst="rect">
            <a:avLst/>
          </a:prstGeom>
          <a:noFill/>
        </p:spPr>
        <p:txBody>
          <a:bodyPr wrap="square" rtlCol="0">
            <a:spAutoFit/>
          </a:bodyPr>
          <a:lstStyle/>
          <a:p>
            <a:pPr lvl="0"/>
            <a:r>
              <a:rPr lang="en-US" sz="2800" b="1" dirty="0"/>
              <a:t>Prayerlessness:</a:t>
            </a:r>
            <a:r>
              <a:rPr lang="en-US" sz="2800" dirty="0"/>
              <a:t> </a:t>
            </a:r>
            <a:r>
              <a:rPr lang="en-US" sz="2800" b="1" dirty="0"/>
              <a:t>(Jude 1:20). “But ye, beloved, building up yourselves on your most holy faith, praying in the Holy Ghost”. </a:t>
            </a:r>
            <a:r>
              <a:rPr lang="en-US" sz="2800" dirty="0"/>
              <a:t>Anything short of praying without ceasing is a mistake on the part of the Christian. Prayer is the lifeblood of this journey to Heaven. It connects us to God, opens our heart to hear His corrections and shows our dependence on Him. Anything that makes us put prayer aside is driving us towards self-reliance and self-management. </a:t>
            </a:r>
            <a:r>
              <a:rPr lang="en-US" sz="2800" b="1" dirty="0"/>
              <a:t>(Psalm 91:1)</a:t>
            </a:r>
            <a:r>
              <a:rPr lang="en-US" sz="2800" dirty="0"/>
              <a:t> “He that </a:t>
            </a:r>
            <a:r>
              <a:rPr lang="en-US" sz="2800" dirty="0" err="1"/>
              <a:t>dwelleth</a:t>
            </a:r>
            <a:r>
              <a:rPr lang="en-US" sz="2800" dirty="0"/>
              <a:t> in the secret place of the most High shall abide under the shadow of the Almighty”.</a:t>
            </a:r>
          </a:p>
        </p:txBody>
      </p:sp>
    </p:spTree>
    <p:extLst>
      <p:ext uri="{BB962C8B-B14F-4D97-AF65-F5344CB8AC3E}">
        <p14:creationId xmlns:p14="http://schemas.microsoft.com/office/powerpoint/2010/main" val="105133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63122" cy="6844683"/>
          </a:xfrm>
          <a:prstGeom prst="rect">
            <a:avLst/>
          </a:prstGeom>
        </p:spPr>
      </p:pic>
      <p:sp>
        <p:nvSpPr>
          <p:cNvPr id="3" name="TextBox 2"/>
          <p:cNvSpPr txBox="1"/>
          <p:nvPr/>
        </p:nvSpPr>
        <p:spPr>
          <a:xfrm>
            <a:off x="4727275" y="129397"/>
            <a:ext cx="5969480" cy="523220"/>
          </a:xfrm>
          <a:prstGeom prst="rect">
            <a:avLst/>
          </a:prstGeom>
          <a:noFill/>
        </p:spPr>
        <p:txBody>
          <a:bodyPr wrap="square" rtlCol="0">
            <a:spAutoFit/>
          </a:bodyPr>
          <a:lstStyle/>
          <a:p>
            <a:r>
              <a:rPr lang="en-US" sz="2800" b="1" dirty="0"/>
              <a:t>LIFE STYLE OF THE UNBORN AGAIN</a:t>
            </a:r>
            <a:endParaRPr lang="en-US" sz="2800" dirty="0"/>
          </a:p>
        </p:txBody>
      </p:sp>
      <p:sp>
        <p:nvSpPr>
          <p:cNvPr id="4" name="TextBox 3"/>
          <p:cNvSpPr txBox="1"/>
          <p:nvPr/>
        </p:nvSpPr>
        <p:spPr>
          <a:xfrm>
            <a:off x="4727275" y="802257"/>
            <a:ext cx="7332453" cy="6001643"/>
          </a:xfrm>
          <a:prstGeom prst="rect">
            <a:avLst/>
          </a:prstGeom>
          <a:noFill/>
        </p:spPr>
        <p:txBody>
          <a:bodyPr wrap="square" rtlCol="0">
            <a:spAutoFit/>
          </a:bodyPr>
          <a:lstStyle/>
          <a:p>
            <a:pPr lvl="0"/>
            <a:r>
              <a:rPr lang="en-US" sz="3200" b="1" dirty="0"/>
              <a:t>Talkativeness:</a:t>
            </a:r>
            <a:r>
              <a:rPr lang="en-US" sz="3200" dirty="0"/>
              <a:t> </a:t>
            </a:r>
            <a:r>
              <a:rPr lang="en-US" sz="3200" b="1" dirty="0"/>
              <a:t>(Proverbs 10:19) “</a:t>
            </a:r>
            <a:r>
              <a:rPr lang="en-US" sz="3200" dirty="0"/>
              <a:t>In the multitude of words there </a:t>
            </a:r>
            <a:r>
              <a:rPr lang="en-US" sz="3200" dirty="0" err="1"/>
              <a:t>wanteth</a:t>
            </a:r>
            <a:r>
              <a:rPr lang="en-US" sz="3200" dirty="0"/>
              <a:t> not sin: but he that </a:t>
            </a:r>
            <a:r>
              <a:rPr lang="en-US" sz="3200" dirty="0" err="1"/>
              <a:t>refraineth</a:t>
            </a:r>
            <a:r>
              <a:rPr lang="en-US" sz="3200" dirty="0"/>
              <a:t> his lips is wise”. When a person is given to talking too much, there’s likelihood that there will be exaggerations, understatements, half-truths, and outright lies. You need to guard against this, don’t talk away your destiny brethren. There is no talkative that is not a liar, (show me one that is not a liar and I will show you many that are liars). Read also 2Samuel chapter 1 verse 1 to end. </a:t>
            </a:r>
          </a:p>
        </p:txBody>
      </p:sp>
    </p:spTree>
    <p:extLst>
      <p:ext uri="{BB962C8B-B14F-4D97-AF65-F5344CB8AC3E}">
        <p14:creationId xmlns:p14="http://schemas.microsoft.com/office/powerpoint/2010/main" val="2081610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63122" cy="6844683"/>
          </a:xfrm>
          <a:prstGeom prst="rect">
            <a:avLst/>
          </a:prstGeom>
        </p:spPr>
      </p:pic>
      <p:sp>
        <p:nvSpPr>
          <p:cNvPr id="3" name="TextBox 2"/>
          <p:cNvSpPr txBox="1"/>
          <p:nvPr/>
        </p:nvSpPr>
        <p:spPr>
          <a:xfrm>
            <a:off x="4727275" y="129397"/>
            <a:ext cx="5969480" cy="523220"/>
          </a:xfrm>
          <a:prstGeom prst="rect">
            <a:avLst/>
          </a:prstGeom>
          <a:noFill/>
        </p:spPr>
        <p:txBody>
          <a:bodyPr wrap="square" rtlCol="0">
            <a:spAutoFit/>
          </a:bodyPr>
          <a:lstStyle/>
          <a:p>
            <a:r>
              <a:rPr lang="en-US" sz="2800" b="1" dirty="0"/>
              <a:t>LIFE STYLE OF THE UNBORN AGAIN</a:t>
            </a:r>
            <a:endParaRPr lang="en-US" sz="2800" dirty="0"/>
          </a:p>
        </p:txBody>
      </p:sp>
      <p:sp>
        <p:nvSpPr>
          <p:cNvPr id="4" name="TextBox 3"/>
          <p:cNvSpPr txBox="1"/>
          <p:nvPr/>
        </p:nvSpPr>
        <p:spPr>
          <a:xfrm>
            <a:off x="4727275" y="802257"/>
            <a:ext cx="7332453" cy="6001643"/>
          </a:xfrm>
          <a:prstGeom prst="rect">
            <a:avLst/>
          </a:prstGeom>
          <a:noFill/>
        </p:spPr>
        <p:txBody>
          <a:bodyPr wrap="square" rtlCol="0">
            <a:spAutoFit/>
          </a:bodyPr>
          <a:lstStyle/>
          <a:p>
            <a:r>
              <a:rPr lang="en-US" sz="3200" dirty="0"/>
              <a:t>The young son of stranger, an </a:t>
            </a:r>
            <a:r>
              <a:rPr lang="en-US" sz="3200" dirty="0" err="1"/>
              <a:t>Amelekite</a:t>
            </a:r>
            <a:r>
              <a:rPr lang="en-US" sz="3200" dirty="0"/>
              <a:t> lied that he killed King Saul in mount </a:t>
            </a:r>
            <a:r>
              <a:rPr lang="en-US" sz="3200" dirty="0" err="1"/>
              <a:t>Gilboa</a:t>
            </a:r>
            <a:r>
              <a:rPr lang="en-US" sz="3200" dirty="0"/>
              <a:t>. Instead of appreciation for killing the seemingly enemy King David, he died because he lies, he could not control his tongue (Revelation 21:8). “But the fearful, and unbelieving, and the abominable, and murderers, and whoremongers, and sorcerers, and idolaters, and all liars, shall have their part in the lake which </a:t>
            </a:r>
            <a:r>
              <a:rPr lang="en-US" sz="3200" dirty="0" err="1"/>
              <a:t>burneth</a:t>
            </a:r>
            <a:r>
              <a:rPr lang="en-US" sz="3200" dirty="0"/>
              <a:t> with fire and brimstone: which is the second death”.</a:t>
            </a:r>
          </a:p>
        </p:txBody>
      </p:sp>
    </p:spTree>
    <p:extLst>
      <p:ext uri="{BB962C8B-B14F-4D97-AF65-F5344CB8AC3E}">
        <p14:creationId xmlns:p14="http://schemas.microsoft.com/office/powerpoint/2010/main" val="3397492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63122" cy="6844683"/>
          </a:xfrm>
          <a:prstGeom prst="rect">
            <a:avLst/>
          </a:prstGeom>
        </p:spPr>
      </p:pic>
      <p:sp>
        <p:nvSpPr>
          <p:cNvPr id="3" name="TextBox 2"/>
          <p:cNvSpPr txBox="1"/>
          <p:nvPr/>
        </p:nvSpPr>
        <p:spPr>
          <a:xfrm>
            <a:off x="4727275" y="129397"/>
            <a:ext cx="5969480" cy="523220"/>
          </a:xfrm>
          <a:prstGeom prst="rect">
            <a:avLst/>
          </a:prstGeom>
          <a:noFill/>
        </p:spPr>
        <p:txBody>
          <a:bodyPr wrap="square" rtlCol="0">
            <a:spAutoFit/>
          </a:bodyPr>
          <a:lstStyle/>
          <a:p>
            <a:r>
              <a:rPr lang="en-US" sz="2800" b="1" dirty="0"/>
              <a:t>LIFE STYLE OF THE UNBORN AGAIN</a:t>
            </a:r>
            <a:endParaRPr lang="en-US" sz="2800" dirty="0"/>
          </a:p>
        </p:txBody>
      </p:sp>
      <p:sp>
        <p:nvSpPr>
          <p:cNvPr id="4" name="TextBox 3"/>
          <p:cNvSpPr txBox="1"/>
          <p:nvPr/>
        </p:nvSpPr>
        <p:spPr>
          <a:xfrm>
            <a:off x="4727275" y="802257"/>
            <a:ext cx="7332453" cy="5632311"/>
          </a:xfrm>
          <a:prstGeom prst="rect">
            <a:avLst/>
          </a:prstGeom>
          <a:noFill/>
        </p:spPr>
        <p:txBody>
          <a:bodyPr wrap="square" rtlCol="0">
            <a:spAutoFit/>
          </a:bodyPr>
          <a:lstStyle/>
          <a:p>
            <a:pPr lvl="0"/>
            <a:r>
              <a:rPr lang="en-US" sz="3000" b="1" dirty="0"/>
              <a:t>Lack of interest in the things of God: </a:t>
            </a:r>
            <a:r>
              <a:rPr lang="en-US" sz="3000" dirty="0"/>
              <a:t>2Timothy 4:3-4. “For the time will come when they will not endure sound doctrine; but after their own lusts shall they heap to themselves teachers, having itching ears; 4 And they shall turn away their ears from the truth, and shall be turned unto fables”. </a:t>
            </a:r>
          </a:p>
          <a:p>
            <a:r>
              <a:rPr lang="en-US" sz="3000" dirty="0"/>
              <a:t>These are some of the reasons why people do abominable things without thinking twice. Nakedness everywhere you turn to, even mothers and even grandmothers are caught in the web of indecent dressing nowadays.</a:t>
            </a:r>
          </a:p>
        </p:txBody>
      </p:sp>
    </p:spTree>
    <p:extLst>
      <p:ext uri="{BB962C8B-B14F-4D97-AF65-F5344CB8AC3E}">
        <p14:creationId xmlns:p14="http://schemas.microsoft.com/office/powerpoint/2010/main" val="1080879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66889" y="0"/>
            <a:ext cx="7237563" cy="461665"/>
          </a:xfrm>
          <a:prstGeom prst="rect">
            <a:avLst/>
          </a:prstGeom>
          <a:noFill/>
        </p:spPr>
        <p:txBody>
          <a:bodyPr wrap="square" rtlCol="0">
            <a:spAutoFit/>
          </a:bodyPr>
          <a:lstStyle/>
          <a:p>
            <a:r>
              <a:rPr lang="en-US" sz="2400" b="1" dirty="0"/>
              <a:t>LIFE STYLE OF THE BORN AGAIN - 2 Corinthians 5:17 </a:t>
            </a:r>
            <a:endParaRPr lang="en-US" sz="2400" dirty="0"/>
          </a:p>
        </p:txBody>
      </p:sp>
      <p:sp>
        <p:nvSpPr>
          <p:cNvPr id="4" name="TextBox 3"/>
          <p:cNvSpPr txBox="1"/>
          <p:nvPr/>
        </p:nvSpPr>
        <p:spPr>
          <a:xfrm>
            <a:off x="4666889" y="612844"/>
            <a:ext cx="7332453" cy="5016758"/>
          </a:xfrm>
          <a:prstGeom prst="rect">
            <a:avLst/>
          </a:prstGeom>
          <a:noFill/>
        </p:spPr>
        <p:txBody>
          <a:bodyPr wrap="square" rtlCol="0">
            <a:spAutoFit/>
          </a:bodyPr>
          <a:lstStyle/>
          <a:p>
            <a:r>
              <a:rPr lang="en-US" sz="3200" dirty="0"/>
              <a:t>Therefore if any man be in Christ, he is a new creature: old things are passed away; behold all things are become new. </a:t>
            </a:r>
          </a:p>
          <a:p>
            <a:r>
              <a:rPr lang="en-US" sz="3200" b="1" dirty="0"/>
              <a:t>Conquer by kindness:</a:t>
            </a:r>
            <a:r>
              <a:rPr lang="en-US" sz="3200" dirty="0"/>
              <a:t> Jesus' willingness to die on the cross for humanity demonstrates His humility and obedience to God's plan. Jesus' humility and sacrifice serve as a model for Christians, emphasizing the importance of selflessness, obedience, and love.</a:t>
            </a:r>
            <a:endParaRPr lang="en-US" sz="3000" dirty="0"/>
          </a:p>
        </p:txBody>
      </p:sp>
      <p:pic>
        <p:nvPicPr>
          <p:cNvPr id="5" name="Image 0" descr="preencoded.png"/>
          <p:cNvPicPr>
            <a:picLocks noChangeAspect="1"/>
          </p:cNvPicPr>
          <p:nvPr/>
        </p:nvPicPr>
        <p:blipFill>
          <a:blip r:embed="rId2"/>
          <a:stretch>
            <a:fillRect/>
          </a:stretch>
        </p:blipFill>
        <p:spPr>
          <a:xfrm>
            <a:off x="0" y="0"/>
            <a:ext cx="4572000" cy="6858000"/>
          </a:xfrm>
          <a:prstGeom prst="rect">
            <a:avLst/>
          </a:prstGeom>
        </p:spPr>
      </p:pic>
    </p:spTree>
    <p:extLst>
      <p:ext uri="{BB962C8B-B14F-4D97-AF65-F5344CB8AC3E}">
        <p14:creationId xmlns:p14="http://schemas.microsoft.com/office/powerpoint/2010/main" val="43269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66889" y="0"/>
            <a:ext cx="7237563" cy="461665"/>
          </a:xfrm>
          <a:prstGeom prst="rect">
            <a:avLst/>
          </a:prstGeom>
          <a:noFill/>
        </p:spPr>
        <p:txBody>
          <a:bodyPr wrap="square" rtlCol="0">
            <a:spAutoFit/>
          </a:bodyPr>
          <a:lstStyle/>
          <a:p>
            <a:r>
              <a:rPr lang="en-US" sz="2400" b="1" dirty="0"/>
              <a:t>LIFE STYLE OF THE BORN AGAIN - 2 Corinthians 5:17 </a:t>
            </a:r>
            <a:endParaRPr lang="en-US" sz="2400" dirty="0"/>
          </a:p>
        </p:txBody>
      </p:sp>
      <p:sp>
        <p:nvSpPr>
          <p:cNvPr id="4" name="TextBox 3"/>
          <p:cNvSpPr txBox="1"/>
          <p:nvPr/>
        </p:nvSpPr>
        <p:spPr>
          <a:xfrm>
            <a:off x="4666889" y="612844"/>
            <a:ext cx="7332453" cy="5509200"/>
          </a:xfrm>
          <a:prstGeom prst="rect">
            <a:avLst/>
          </a:prstGeom>
          <a:noFill/>
        </p:spPr>
        <p:txBody>
          <a:bodyPr wrap="square" rtlCol="0">
            <a:spAutoFit/>
          </a:bodyPr>
          <a:lstStyle/>
          <a:p>
            <a:r>
              <a:rPr lang="en-US" sz="3200" dirty="0"/>
              <a:t>1. </a:t>
            </a:r>
            <a:r>
              <a:rPr lang="en-US" sz="3200" b="1" dirty="0"/>
              <a:t>Selfless sacrifice</a:t>
            </a:r>
            <a:r>
              <a:rPr lang="en-US" sz="3200" dirty="0"/>
              <a:t>: Jesus gave His life for the salvation of humanity, showing ultimate love and humility.</a:t>
            </a:r>
          </a:p>
          <a:p>
            <a:r>
              <a:rPr lang="en-US" sz="3200" dirty="0"/>
              <a:t>2. </a:t>
            </a:r>
            <a:r>
              <a:rPr lang="en-US" sz="3200" b="1" dirty="0"/>
              <a:t>Obedience to God</a:t>
            </a:r>
            <a:r>
              <a:rPr lang="en-US" sz="3200" dirty="0"/>
              <a:t>: Jesus' sacrifice was an act of obedience to God's plan for redemption.</a:t>
            </a:r>
          </a:p>
          <a:p>
            <a:r>
              <a:rPr lang="en-US" sz="3200" dirty="0"/>
              <a:t>3. </a:t>
            </a:r>
            <a:r>
              <a:rPr lang="en-US" sz="3200" b="1" dirty="0"/>
              <a:t>Servant-like attitude</a:t>
            </a:r>
            <a:r>
              <a:rPr lang="en-US" sz="3200" dirty="0"/>
              <a:t>: Jesus' actions exemplify a servant-like attitude, prioritizing others' needs over His own.</a:t>
            </a:r>
          </a:p>
          <a:p>
            <a:r>
              <a:rPr lang="en-US" sz="3200" dirty="0"/>
              <a:t>Scriptures like (</a:t>
            </a:r>
            <a:r>
              <a:rPr lang="en-US" sz="3200" b="1" dirty="0"/>
              <a:t>Philippians 2:5-8 and John 3:16)</a:t>
            </a:r>
            <a:r>
              <a:rPr lang="en-US" sz="3200" dirty="0"/>
              <a:t> highlight Jesus' humility and sacrifice.</a:t>
            </a:r>
          </a:p>
        </p:txBody>
      </p:sp>
      <p:pic>
        <p:nvPicPr>
          <p:cNvPr id="5" name="Image 0" descr="preencoded.png"/>
          <p:cNvPicPr>
            <a:picLocks noChangeAspect="1"/>
          </p:cNvPicPr>
          <p:nvPr/>
        </p:nvPicPr>
        <p:blipFill>
          <a:blip r:embed="rId2"/>
          <a:stretch>
            <a:fillRect/>
          </a:stretch>
        </p:blipFill>
        <p:spPr>
          <a:xfrm>
            <a:off x="0" y="0"/>
            <a:ext cx="4572000" cy="6858000"/>
          </a:xfrm>
          <a:prstGeom prst="rect">
            <a:avLst/>
          </a:prstGeom>
        </p:spPr>
      </p:pic>
    </p:spTree>
    <p:extLst>
      <p:ext uri="{BB962C8B-B14F-4D97-AF65-F5344CB8AC3E}">
        <p14:creationId xmlns:p14="http://schemas.microsoft.com/office/powerpoint/2010/main" val="1924115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1" y="1"/>
            <a:ext cx="4727274" cy="6858000"/>
          </a:xfrm>
          <a:prstGeom prst="rect">
            <a:avLst/>
          </a:prstGeom>
        </p:spPr>
      </p:pic>
      <p:sp>
        <p:nvSpPr>
          <p:cNvPr id="3" name="TextBox 2"/>
          <p:cNvSpPr txBox="1"/>
          <p:nvPr/>
        </p:nvSpPr>
        <p:spPr>
          <a:xfrm>
            <a:off x="5037827" y="103517"/>
            <a:ext cx="6245524" cy="523220"/>
          </a:xfrm>
          <a:prstGeom prst="rect">
            <a:avLst/>
          </a:prstGeom>
          <a:noFill/>
        </p:spPr>
        <p:txBody>
          <a:bodyPr wrap="square" rtlCol="0">
            <a:spAutoFit/>
          </a:bodyPr>
          <a:lstStyle/>
          <a:p>
            <a:r>
              <a:rPr lang="en-US" sz="2800" b="1" dirty="0"/>
              <a:t>Benefit of kindness - 1Peter 5:6</a:t>
            </a:r>
            <a:endParaRPr lang="en-US" sz="2800" dirty="0"/>
          </a:p>
        </p:txBody>
      </p:sp>
      <p:sp>
        <p:nvSpPr>
          <p:cNvPr id="4" name="TextBox 3"/>
          <p:cNvSpPr txBox="1"/>
          <p:nvPr/>
        </p:nvSpPr>
        <p:spPr>
          <a:xfrm>
            <a:off x="5011947" y="966158"/>
            <a:ext cx="6909759" cy="3385542"/>
          </a:xfrm>
          <a:prstGeom prst="rect">
            <a:avLst/>
          </a:prstGeom>
          <a:noFill/>
        </p:spPr>
        <p:txBody>
          <a:bodyPr wrap="square" rtlCol="0">
            <a:spAutoFit/>
          </a:bodyPr>
          <a:lstStyle/>
          <a:p>
            <a:r>
              <a:rPr lang="en-US" sz="2800" b="1" dirty="0"/>
              <a:t>“Humble yourselves therefore under the mighty hand of God, that he may exalt you in due time”. </a:t>
            </a:r>
            <a:r>
              <a:rPr lang="en-US" sz="2800" dirty="0"/>
              <a:t>Humility has a lifting power, you humble your way to the top in life.</a:t>
            </a:r>
            <a:r>
              <a:rPr lang="en-US" sz="2800" b="1" dirty="0"/>
              <a:t> </a:t>
            </a:r>
            <a:r>
              <a:rPr lang="en-US" sz="2800" dirty="0"/>
              <a:t> Abraham benefited from the act of kindness when he was to bury his wife Sarah in a foreign land as recorded in </a:t>
            </a:r>
            <a:r>
              <a:rPr lang="en-US" sz="2800" b="1" dirty="0"/>
              <a:t>Gen.23:1 to end.</a:t>
            </a:r>
            <a:endParaRPr lang="en-US" sz="2800" dirty="0"/>
          </a:p>
          <a:p>
            <a:endParaRPr lang="en-US" dirty="0"/>
          </a:p>
        </p:txBody>
      </p:sp>
    </p:spTree>
    <p:extLst>
      <p:ext uri="{BB962C8B-B14F-4D97-AF65-F5344CB8AC3E}">
        <p14:creationId xmlns:p14="http://schemas.microsoft.com/office/powerpoint/2010/main" val="1999375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1" y="1"/>
            <a:ext cx="4727274" cy="6858000"/>
          </a:xfrm>
          <a:prstGeom prst="rect">
            <a:avLst/>
          </a:prstGeom>
        </p:spPr>
      </p:pic>
      <p:sp>
        <p:nvSpPr>
          <p:cNvPr id="3" name="TextBox 2"/>
          <p:cNvSpPr txBox="1"/>
          <p:nvPr/>
        </p:nvSpPr>
        <p:spPr>
          <a:xfrm>
            <a:off x="5037827" y="103517"/>
            <a:ext cx="6245524" cy="523220"/>
          </a:xfrm>
          <a:prstGeom prst="rect">
            <a:avLst/>
          </a:prstGeom>
          <a:noFill/>
        </p:spPr>
        <p:txBody>
          <a:bodyPr wrap="square" rtlCol="0">
            <a:spAutoFit/>
          </a:bodyPr>
          <a:lstStyle/>
          <a:p>
            <a:r>
              <a:rPr lang="en-US" sz="2800" b="1" dirty="0"/>
              <a:t>Benefit of kindness - 1Peter 5:6</a:t>
            </a:r>
            <a:endParaRPr lang="en-US" sz="2800" dirty="0"/>
          </a:p>
        </p:txBody>
      </p:sp>
      <p:sp>
        <p:nvSpPr>
          <p:cNvPr id="4" name="TextBox 3"/>
          <p:cNvSpPr txBox="1"/>
          <p:nvPr/>
        </p:nvSpPr>
        <p:spPr>
          <a:xfrm>
            <a:off x="5011947" y="966158"/>
            <a:ext cx="6909759" cy="5909310"/>
          </a:xfrm>
          <a:prstGeom prst="rect">
            <a:avLst/>
          </a:prstGeom>
          <a:noFill/>
        </p:spPr>
        <p:txBody>
          <a:bodyPr wrap="square" rtlCol="0">
            <a:spAutoFit/>
          </a:bodyPr>
          <a:lstStyle/>
          <a:p>
            <a:r>
              <a:rPr lang="en-US" sz="2400" b="1" dirty="0"/>
              <a:t>Isaac demonstrated humility in </a:t>
            </a:r>
            <a:r>
              <a:rPr lang="en-US" sz="2400" b="1" dirty="0" err="1"/>
              <a:t>Gerar</a:t>
            </a:r>
            <a:r>
              <a:rPr lang="en-US" sz="2400" b="1" dirty="0"/>
              <a:t>: (Genesis 26:14-22</a:t>
            </a:r>
            <a:r>
              <a:rPr lang="en-US" sz="2400" dirty="0"/>
              <a:t>) For he had possession of flocks, and possessions of herds, and great store of servants: and the Philistines envied him. 15 For all the wells which his father's servants had </a:t>
            </a:r>
            <a:r>
              <a:rPr lang="en-US" sz="2400" dirty="0" err="1"/>
              <a:t>digged</a:t>
            </a:r>
            <a:r>
              <a:rPr lang="en-US" sz="2400" dirty="0"/>
              <a:t> in the days of Abraham his father, the Philistines had stopped them, and filled them with earth. 16 And </a:t>
            </a:r>
            <a:r>
              <a:rPr lang="en-US" sz="2400" dirty="0" err="1"/>
              <a:t>Abimelech</a:t>
            </a:r>
            <a:r>
              <a:rPr lang="en-US" sz="2400" dirty="0"/>
              <a:t> said unto Isaac, Go from us; for thou art much mightier than we. 17 And Isaac departed thence, and pitched his tent in the valley of </a:t>
            </a:r>
            <a:r>
              <a:rPr lang="en-US" sz="2400" dirty="0" err="1"/>
              <a:t>Gerar</a:t>
            </a:r>
            <a:r>
              <a:rPr lang="en-US" sz="2400" dirty="0"/>
              <a:t>, and dwelt there. 18 And Isaac </a:t>
            </a:r>
            <a:r>
              <a:rPr lang="en-US" sz="2400" dirty="0" err="1"/>
              <a:t>digged</a:t>
            </a:r>
            <a:r>
              <a:rPr lang="en-US" sz="2400" dirty="0"/>
              <a:t> again the wells of water, which they had </a:t>
            </a:r>
            <a:r>
              <a:rPr lang="en-US" sz="2400" dirty="0" err="1"/>
              <a:t>digged</a:t>
            </a:r>
            <a:r>
              <a:rPr lang="en-US" sz="2400" dirty="0"/>
              <a:t> in the days of Abraham his father; for the philistines had stopped them after the death of Abraham: and he called their names after the names by which his father had called them. </a:t>
            </a:r>
          </a:p>
          <a:p>
            <a:endParaRPr lang="en-US" dirty="0"/>
          </a:p>
        </p:txBody>
      </p:sp>
    </p:spTree>
    <p:extLst>
      <p:ext uri="{BB962C8B-B14F-4D97-AF65-F5344CB8AC3E}">
        <p14:creationId xmlns:p14="http://schemas.microsoft.com/office/powerpoint/2010/main" val="2110824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1" y="1"/>
            <a:ext cx="4727274" cy="6858000"/>
          </a:xfrm>
          <a:prstGeom prst="rect">
            <a:avLst/>
          </a:prstGeom>
        </p:spPr>
      </p:pic>
      <p:sp>
        <p:nvSpPr>
          <p:cNvPr id="3" name="TextBox 2"/>
          <p:cNvSpPr txBox="1"/>
          <p:nvPr/>
        </p:nvSpPr>
        <p:spPr>
          <a:xfrm>
            <a:off x="5037827" y="103517"/>
            <a:ext cx="6245524" cy="523220"/>
          </a:xfrm>
          <a:prstGeom prst="rect">
            <a:avLst/>
          </a:prstGeom>
          <a:noFill/>
        </p:spPr>
        <p:txBody>
          <a:bodyPr wrap="square" rtlCol="0">
            <a:spAutoFit/>
          </a:bodyPr>
          <a:lstStyle/>
          <a:p>
            <a:r>
              <a:rPr lang="en-US" sz="2800" b="1" dirty="0"/>
              <a:t>Benefit of kindness - 1Peter 5:6</a:t>
            </a:r>
            <a:endParaRPr lang="en-US" sz="2800" dirty="0"/>
          </a:p>
        </p:txBody>
      </p:sp>
      <p:sp>
        <p:nvSpPr>
          <p:cNvPr id="4" name="TextBox 3"/>
          <p:cNvSpPr txBox="1"/>
          <p:nvPr/>
        </p:nvSpPr>
        <p:spPr>
          <a:xfrm>
            <a:off x="5037827" y="802256"/>
            <a:ext cx="6909759" cy="5909310"/>
          </a:xfrm>
          <a:prstGeom prst="rect">
            <a:avLst/>
          </a:prstGeom>
          <a:noFill/>
        </p:spPr>
        <p:txBody>
          <a:bodyPr wrap="square" rtlCol="0">
            <a:spAutoFit/>
          </a:bodyPr>
          <a:lstStyle/>
          <a:p>
            <a:r>
              <a:rPr lang="en-US" sz="2400" b="1" dirty="0"/>
              <a:t>Paul and Silas showed kindness: (Acts 16:27-28)</a:t>
            </a:r>
            <a:r>
              <a:rPr lang="en-US" sz="2400" dirty="0"/>
              <a:t> “And the keeper of the prison awaking out of his sleep, and seeing the prison doors open, he drew out his sword, and would have killed himself, supposing that the prisoners had been fled. But Paul cried with a loud voice, saying, Do thyself no harm: for we are all here”.</a:t>
            </a:r>
          </a:p>
          <a:p>
            <a:r>
              <a:rPr lang="en-US" sz="2400" dirty="0"/>
              <a:t>Paul and Silas showed high level of kindness and humility in Philippi’s prison. In the olden day, if strip any Roman naked you will be in hot soup for it. Paul and Silas went through all these humiliations in Philippi, a city in ancient Macedonia (modern day Grace). Even Paul as a lawyer didn’t take any action; same Paul that was persecuting the church when he was Saul, what happened here is a power of submitting to the will of God as a born again person. </a:t>
            </a:r>
          </a:p>
          <a:p>
            <a:endParaRPr lang="en-US" dirty="0"/>
          </a:p>
        </p:txBody>
      </p:sp>
    </p:spTree>
    <p:extLst>
      <p:ext uri="{BB962C8B-B14F-4D97-AF65-F5344CB8AC3E}">
        <p14:creationId xmlns:p14="http://schemas.microsoft.com/office/powerpoint/2010/main" val="226307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1" y="1"/>
            <a:ext cx="4727274" cy="6858000"/>
          </a:xfrm>
          <a:prstGeom prst="rect">
            <a:avLst/>
          </a:prstGeom>
        </p:spPr>
      </p:pic>
      <p:sp>
        <p:nvSpPr>
          <p:cNvPr id="3" name="TextBox 2"/>
          <p:cNvSpPr txBox="1"/>
          <p:nvPr/>
        </p:nvSpPr>
        <p:spPr>
          <a:xfrm>
            <a:off x="5037827" y="103517"/>
            <a:ext cx="6245524" cy="523220"/>
          </a:xfrm>
          <a:prstGeom prst="rect">
            <a:avLst/>
          </a:prstGeom>
          <a:noFill/>
        </p:spPr>
        <p:txBody>
          <a:bodyPr wrap="square" rtlCol="0">
            <a:spAutoFit/>
          </a:bodyPr>
          <a:lstStyle/>
          <a:p>
            <a:r>
              <a:rPr lang="en-US" sz="2800" b="1" dirty="0"/>
              <a:t>Benefit of kindness - 1Peter 5:6</a:t>
            </a:r>
            <a:endParaRPr lang="en-US" sz="2800" dirty="0"/>
          </a:p>
        </p:txBody>
      </p:sp>
      <p:sp>
        <p:nvSpPr>
          <p:cNvPr id="4" name="TextBox 3"/>
          <p:cNvSpPr txBox="1"/>
          <p:nvPr/>
        </p:nvSpPr>
        <p:spPr>
          <a:xfrm>
            <a:off x="5037827" y="802256"/>
            <a:ext cx="6909759" cy="5109091"/>
          </a:xfrm>
          <a:prstGeom prst="rect">
            <a:avLst/>
          </a:prstGeom>
          <a:noFill/>
        </p:spPr>
        <p:txBody>
          <a:bodyPr wrap="square" rtlCol="0">
            <a:spAutoFit/>
          </a:bodyPr>
          <a:lstStyle/>
          <a:p>
            <a:r>
              <a:rPr lang="en-US" sz="2800" dirty="0"/>
              <a:t>I wonder what kind of prison you are in or what problem threatens to defeat you. It’s easy to complain when you are faced with challenges of life. Nevertheless, if you want God to come into your cell like Paul and Silas, you must resist the temptation to complain or grumble. You have to make the decision to pray and praise Him instead.</a:t>
            </a:r>
          </a:p>
          <a:p>
            <a:r>
              <a:rPr lang="en-US" sz="2800" b="1" dirty="0"/>
              <a:t>(Romans 8:35)</a:t>
            </a:r>
            <a:r>
              <a:rPr lang="en-US" sz="2800" dirty="0"/>
              <a:t> "Who shall separate us from the love of Christ? </a:t>
            </a:r>
          </a:p>
          <a:p>
            <a:r>
              <a:rPr lang="en-US" sz="2800" b="1" dirty="0"/>
              <a:t>(Romans 8:38-39).</a:t>
            </a:r>
            <a:r>
              <a:rPr lang="en-US" sz="2800" dirty="0"/>
              <a:t> Answer it all:</a:t>
            </a:r>
          </a:p>
          <a:p>
            <a:endParaRPr lang="en-US" dirty="0"/>
          </a:p>
        </p:txBody>
      </p:sp>
    </p:spTree>
    <p:extLst>
      <p:ext uri="{BB962C8B-B14F-4D97-AF65-F5344CB8AC3E}">
        <p14:creationId xmlns:p14="http://schemas.microsoft.com/office/powerpoint/2010/main" val="3629368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descr="preencoded.png"/>
          <p:cNvPicPr>
            <a:picLocks noChangeAspect="1"/>
          </p:cNvPicPr>
          <p:nvPr/>
        </p:nvPicPr>
        <p:blipFill>
          <a:blip r:embed="rId2"/>
          <a:stretch>
            <a:fillRect/>
          </a:stretch>
        </p:blipFill>
        <p:spPr>
          <a:xfrm>
            <a:off x="0" y="0"/>
            <a:ext cx="4839419" cy="6857999"/>
          </a:xfrm>
          <a:prstGeom prst="rect">
            <a:avLst/>
          </a:prstGeom>
        </p:spPr>
      </p:pic>
      <p:sp>
        <p:nvSpPr>
          <p:cNvPr id="3" name="Rectangle 2"/>
          <p:cNvSpPr/>
          <p:nvPr/>
        </p:nvSpPr>
        <p:spPr>
          <a:xfrm>
            <a:off x="854015" y="5615796"/>
            <a:ext cx="3105510" cy="1086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06837" y="138023"/>
            <a:ext cx="6374921" cy="523220"/>
          </a:xfrm>
          <a:prstGeom prst="rect">
            <a:avLst/>
          </a:prstGeom>
          <a:noFill/>
        </p:spPr>
        <p:txBody>
          <a:bodyPr wrap="square" rtlCol="0">
            <a:spAutoFit/>
          </a:bodyPr>
          <a:lstStyle/>
          <a:p>
            <a:r>
              <a:rPr lang="en-US" sz="2800" b="1" dirty="0"/>
              <a:t>Open to corrections</a:t>
            </a:r>
            <a:r>
              <a:rPr lang="en-US" sz="2800" dirty="0"/>
              <a:t>: </a:t>
            </a:r>
            <a:r>
              <a:rPr lang="en-US" sz="2800" b="1" dirty="0"/>
              <a:t>Hebrews 3:15</a:t>
            </a:r>
            <a:r>
              <a:rPr lang="en-US" sz="2800" dirty="0"/>
              <a:t> </a:t>
            </a:r>
          </a:p>
        </p:txBody>
      </p:sp>
      <p:sp>
        <p:nvSpPr>
          <p:cNvPr id="5" name="TextBox 4"/>
          <p:cNvSpPr txBox="1"/>
          <p:nvPr/>
        </p:nvSpPr>
        <p:spPr>
          <a:xfrm>
            <a:off x="5141343" y="1043796"/>
            <a:ext cx="6788989" cy="5539978"/>
          </a:xfrm>
          <a:prstGeom prst="rect">
            <a:avLst/>
          </a:prstGeom>
          <a:noFill/>
        </p:spPr>
        <p:txBody>
          <a:bodyPr wrap="square" rtlCol="0">
            <a:spAutoFit/>
          </a:bodyPr>
          <a:lstStyle/>
          <a:p>
            <a:pPr lvl="0"/>
            <a:r>
              <a:rPr lang="en-US" sz="2800" dirty="0"/>
              <a:t>“While it is said, today if ye will hear his voice, harden not your hearts, as in the provocation”. </a:t>
            </a:r>
          </a:p>
          <a:p>
            <a:r>
              <a:rPr lang="en-US" sz="2800" dirty="0"/>
              <a:t>You don’t outgrow corrections brethren, for every action or inaction, there are consequences. You can choose between being corrected by words or by consequences. If you are wise, you will choose to be corrected by words so that you can avoid the consequences that come with doing the wrong things. Those who are wise do not wait for people to correct them. </a:t>
            </a:r>
          </a:p>
          <a:p>
            <a:endParaRPr lang="en-US" dirty="0"/>
          </a:p>
        </p:txBody>
      </p:sp>
    </p:spTree>
    <p:extLst>
      <p:ext uri="{BB962C8B-B14F-4D97-AF65-F5344CB8AC3E}">
        <p14:creationId xmlns:p14="http://schemas.microsoft.com/office/powerpoint/2010/main" val="2819103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descr="preencoded.png"/>
          <p:cNvPicPr>
            <a:picLocks noChangeAspect="1"/>
          </p:cNvPicPr>
          <p:nvPr/>
        </p:nvPicPr>
        <p:blipFill>
          <a:blip r:embed="rId2"/>
          <a:stretch>
            <a:fillRect/>
          </a:stretch>
        </p:blipFill>
        <p:spPr>
          <a:xfrm>
            <a:off x="0" y="0"/>
            <a:ext cx="4839419" cy="6857999"/>
          </a:xfrm>
          <a:prstGeom prst="rect">
            <a:avLst/>
          </a:prstGeom>
        </p:spPr>
      </p:pic>
      <p:sp>
        <p:nvSpPr>
          <p:cNvPr id="3" name="Rectangle 2"/>
          <p:cNvSpPr/>
          <p:nvPr/>
        </p:nvSpPr>
        <p:spPr>
          <a:xfrm>
            <a:off x="854015" y="5615796"/>
            <a:ext cx="3105510" cy="1086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06837" y="138023"/>
            <a:ext cx="6374921" cy="523220"/>
          </a:xfrm>
          <a:prstGeom prst="rect">
            <a:avLst/>
          </a:prstGeom>
          <a:noFill/>
        </p:spPr>
        <p:txBody>
          <a:bodyPr wrap="square" rtlCol="0">
            <a:spAutoFit/>
          </a:bodyPr>
          <a:lstStyle/>
          <a:p>
            <a:r>
              <a:rPr lang="en-US" sz="2800" b="1" dirty="0"/>
              <a:t>Open to corrections</a:t>
            </a:r>
            <a:r>
              <a:rPr lang="en-US" sz="2800" dirty="0"/>
              <a:t>: </a:t>
            </a:r>
            <a:r>
              <a:rPr lang="en-US" sz="2800" b="1" dirty="0"/>
              <a:t>Hebrews 3:15</a:t>
            </a:r>
            <a:r>
              <a:rPr lang="en-US" sz="2800" dirty="0"/>
              <a:t> </a:t>
            </a:r>
          </a:p>
        </p:txBody>
      </p:sp>
      <p:sp>
        <p:nvSpPr>
          <p:cNvPr id="5" name="TextBox 4"/>
          <p:cNvSpPr txBox="1"/>
          <p:nvPr/>
        </p:nvSpPr>
        <p:spPr>
          <a:xfrm>
            <a:off x="5141343" y="1043796"/>
            <a:ext cx="6788989" cy="5539978"/>
          </a:xfrm>
          <a:prstGeom prst="rect">
            <a:avLst/>
          </a:prstGeom>
          <a:noFill/>
        </p:spPr>
        <p:txBody>
          <a:bodyPr wrap="square" rtlCol="0">
            <a:spAutoFit/>
          </a:bodyPr>
          <a:lstStyle/>
          <a:p>
            <a:r>
              <a:rPr lang="en-US" sz="2800" dirty="0"/>
              <a:t>Rather, they regularly ask the people around them for feedback to know if they are on the right track or not. In </a:t>
            </a:r>
            <a:r>
              <a:rPr lang="en-US" sz="2800" b="1" dirty="0"/>
              <a:t>Matthew 16:13</a:t>
            </a:r>
            <a:r>
              <a:rPr lang="en-US" sz="2800" dirty="0"/>
              <a:t>, Jesus Christ asked His disciples, "Who do men say that I am?" In other words, He was asking, "Based on my character and words, what is the impression that I give people about myself?" It is important that you regularly give people the opportunity to tell you what they think of you, especially when you are a leader. You can make it</a:t>
            </a:r>
            <a:r>
              <a:rPr lang="en-US" sz="2800" b="1" dirty="0"/>
              <a:t> anonymous </a:t>
            </a:r>
            <a:r>
              <a:rPr lang="en-US" sz="2800" dirty="0"/>
              <a:t>so that they can give you honest feedback.</a:t>
            </a:r>
          </a:p>
          <a:p>
            <a:endParaRPr lang="en-US" dirty="0"/>
          </a:p>
        </p:txBody>
      </p:sp>
    </p:spTree>
    <p:extLst>
      <p:ext uri="{BB962C8B-B14F-4D97-AF65-F5344CB8AC3E}">
        <p14:creationId xmlns:p14="http://schemas.microsoft.com/office/powerpoint/2010/main" val="1517482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descr="preencoded.png"/>
          <p:cNvPicPr>
            <a:picLocks noChangeAspect="1"/>
          </p:cNvPicPr>
          <p:nvPr/>
        </p:nvPicPr>
        <p:blipFill>
          <a:blip r:embed="rId2"/>
          <a:stretch>
            <a:fillRect/>
          </a:stretch>
        </p:blipFill>
        <p:spPr>
          <a:xfrm>
            <a:off x="0" y="0"/>
            <a:ext cx="4839419" cy="6857999"/>
          </a:xfrm>
          <a:prstGeom prst="rect">
            <a:avLst/>
          </a:prstGeom>
        </p:spPr>
      </p:pic>
      <p:sp>
        <p:nvSpPr>
          <p:cNvPr id="3" name="Rectangle 2"/>
          <p:cNvSpPr/>
          <p:nvPr/>
        </p:nvSpPr>
        <p:spPr>
          <a:xfrm>
            <a:off x="854015" y="5615796"/>
            <a:ext cx="3105510" cy="1086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06837" y="138023"/>
            <a:ext cx="6374921" cy="523220"/>
          </a:xfrm>
          <a:prstGeom prst="rect">
            <a:avLst/>
          </a:prstGeom>
          <a:noFill/>
        </p:spPr>
        <p:txBody>
          <a:bodyPr wrap="square" rtlCol="0">
            <a:spAutoFit/>
          </a:bodyPr>
          <a:lstStyle/>
          <a:p>
            <a:r>
              <a:rPr lang="en-US" sz="2800" b="1" dirty="0"/>
              <a:t>Open to corrections</a:t>
            </a:r>
            <a:r>
              <a:rPr lang="en-US" sz="2800" dirty="0"/>
              <a:t>: </a:t>
            </a:r>
            <a:r>
              <a:rPr lang="en-US" sz="2800" b="1" dirty="0"/>
              <a:t>Hebrews 3:15</a:t>
            </a:r>
            <a:r>
              <a:rPr lang="en-US" sz="2800" dirty="0"/>
              <a:t> </a:t>
            </a:r>
          </a:p>
        </p:txBody>
      </p:sp>
      <p:sp>
        <p:nvSpPr>
          <p:cNvPr id="5" name="TextBox 4"/>
          <p:cNvSpPr txBox="1"/>
          <p:nvPr/>
        </p:nvSpPr>
        <p:spPr>
          <a:xfrm>
            <a:off x="5141343" y="1043796"/>
            <a:ext cx="6788989" cy="5539978"/>
          </a:xfrm>
          <a:prstGeom prst="rect">
            <a:avLst/>
          </a:prstGeom>
          <a:noFill/>
        </p:spPr>
        <p:txBody>
          <a:bodyPr wrap="square" rtlCol="0">
            <a:spAutoFit/>
          </a:bodyPr>
          <a:lstStyle/>
          <a:p>
            <a:r>
              <a:rPr lang="en-US" sz="2800" dirty="0"/>
              <a:t>It is quite possible for someone to grow to a level where people begin to say he or she is infallible, even in situations where the fellow knows that he or she has erred. It is important to avoid this pitfall and ensure that you still have people around you who will always tell you the truth. You should never outgrow corrections. Even when people </a:t>
            </a:r>
            <a:r>
              <a:rPr lang="en-US" sz="2800" dirty="0" err="1"/>
              <a:t>criticise</a:t>
            </a:r>
            <a:r>
              <a:rPr lang="en-US" sz="2800" dirty="0"/>
              <a:t> you with evil intentions, you can ignore their motives and listen to see if there is really something that you need to correct or improve on.</a:t>
            </a:r>
          </a:p>
          <a:p>
            <a:endParaRPr lang="en-US" dirty="0"/>
          </a:p>
        </p:txBody>
      </p:sp>
    </p:spTree>
    <p:extLst>
      <p:ext uri="{BB962C8B-B14F-4D97-AF65-F5344CB8AC3E}">
        <p14:creationId xmlns:p14="http://schemas.microsoft.com/office/powerpoint/2010/main" val="2520439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descr="preencoded.png"/>
          <p:cNvPicPr>
            <a:picLocks noChangeAspect="1"/>
          </p:cNvPicPr>
          <p:nvPr/>
        </p:nvPicPr>
        <p:blipFill>
          <a:blip r:embed="rId2"/>
          <a:stretch>
            <a:fillRect/>
          </a:stretch>
        </p:blipFill>
        <p:spPr>
          <a:xfrm>
            <a:off x="0" y="0"/>
            <a:ext cx="4839419" cy="6857999"/>
          </a:xfrm>
          <a:prstGeom prst="rect">
            <a:avLst/>
          </a:prstGeom>
        </p:spPr>
      </p:pic>
      <p:sp>
        <p:nvSpPr>
          <p:cNvPr id="3" name="Rectangle 2"/>
          <p:cNvSpPr/>
          <p:nvPr/>
        </p:nvSpPr>
        <p:spPr>
          <a:xfrm>
            <a:off x="854015" y="5615796"/>
            <a:ext cx="3105510" cy="1086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06837" y="138023"/>
            <a:ext cx="6374921" cy="523220"/>
          </a:xfrm>
          <a:prstGeom prst="rect">
            <a:avLst/>
          </a:prstGeom>
          <a:noFill/>
        </p:spPr>
        <p:txBody>
          <a:bodyPr wrap="square" rtlCol="0">
            <a:spAutoFit/>
          </a:bodyPr>
          <a:lstStyle/>
          <a:p>
            <a:r>
              <a:rPr lang="en-US" sz="2800" b="1" dirty="0"/>
              <a:t>Caring for others: Gal. 6:2</a:t>
            </a:r>
            <a:endParaRPr lang="en-US" sz="2800" dirty="0"/>
          </a:p>
        </p:txBody>
      </p:sp>
      <p:sp>
        <p:nvSpPr>
          <p:cNvPr id="5" name="TextBox 4"/>
          <p:cNvSpPr txBox="1"/>
          <p:nvPr/>
        </p:nvSpPr>
        <p:spPr>
          <a:xfrm>
            <a:off x="5141343" y="1043796"/>
            <a:ext cx="6788989" cy="3816429"/>
          </a:xfrm>
          <a:prstGeom prst="rect">
            <a:avLst/>
          </a:prstGeom>
          <a:noFill/>
        </p:spPr>
        <p:txBody>
          <a:bodyPr wrap="square" rtlCol="0">
            <a:spAutoFit/>
          </a:bodyPr>
          <a:lstStyle/>
          <a:p>
            <a:pPr lvl="0"/>
            <a:r>
              <a:rPr lang="en-US" sz="3200" dirty="0"/>
              <a:t>“Bear ye one another’s burdens, and so fulfill the law of Christ”. </a:t>
            </a:r>
            <a:r>
              <a:rPr lang="en-US" sz="3200" b="1" dirty="0"/>
              <a:t>(Acts 2:44-45)</a:t>
            </a:r>
            <a:r>
              <a:rPr lang="en-US" sz="3200" dirty="0"/>
              <a:t> And all that believed were together, and had all things common; 45 And sold their possessions and goods, and parted them to all men, as every man had need.</a:t>
            </a:r>
          </a:p>
          <a:p>
            <a:endParaRPr lang="en-US" dirty="0"/>
          </a:p>
        </p:txBody>
      </p:sp>
    </p:spTree>
    <p:extLst>
      <p:ext uri="{BB962C8B-B14F-4D97-AF65-F5344CB8AC3E}">
        <p14:creationId xmlns:p14="http://schemas.microsoft.com/office/powerpoint/2010/main" val="1990334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11615" cy="6767423"/>
          </a:xfrm>
          <a:prstGeom prst="rect">
            <a:avLst/>
          </a:prstGeom>
        </p:spPr>
      </p:pic>
      <p:sp>
        <p:nvSpPr>
          <p:cNvPr id="3" name="TextBox 2"/>
          <p:cNvSpPr txBox="1"/>
          <p:nvPr/>
        </p:nvSpPr>
        <p:spPr>
          <a:xfrm>
            <a:off x="4744529" y="189780"/>
            <a:ext cx="6435305" cy="523220"/>
          </a:xfrm>
          <a:prstGeom prst="rect">
            <a:avLst/>
          </a:prstGeom>
          <a:noFill/>
        </p:spPr>
        <p:txBody>
          <a:bodyPr wrap="square" rtlCol="0">
            <a:spAutoFit/>
          </a:bodyPr>
          <a:lstStyle/>
          <a:p>
            <a:r>
              <a:rPr lang="en-US" sz="2800" b="1" dirty="0"/>
              <a:t>WHY YOU MUST BE BORN AGAIN</a:t>
            </a:r>
            <a:endParaRPr lang="en-US" sz="2800" dirty="0"/>
          </a:p>
        </p:txBody>
      </p:sp>
      <p:sp>
        <p:nvSpPr>
          <p:cNvPr id="4" name="TextBox 3"/>
          <p:cNvSpPr txBox="1"/>
          <p:nvPr/>
        </p:nvSpPr>
        <p:spPr>
          <a:xfrm>
            <a:off x="4658264" y="1000664"/>
            <a:ext cx="7341079" cy="5509200"/>
          </a:xfrm>
          <a:prstGeom prst="rect">
            <a:avLst/>
          </a:prstGeom>
          <a:noFill/>
        </p:spPr>
        <p:txBody>
          <a:bodyPr wrap="square" rtlCol="0">
            <a:spAutoFit/>
          </a:bodyPr>
          <a:lstStyle/>
          <a:p>
            <a:pPr lvl="0"/>
            <a:r>
              <a:rPr lang="en-US" sz="2200" b="1" dirty="0"/>
              <a:t>Mark 16: 16 </a:t>
            </a:r>
            <a:r>
              <a:rPr lang="en-US" sz="2200" dirty="0"/>
              <a:t>He that believeth and is baptized shall be saved; but he that believeth not shall be damned.</a:t>
            </a:r>
          </a:p>
          <a:p>
            <a:pPr lvl="0"/>
            <a:r>
              <a:rPr lang="en-US" sz="2200" dirty="0"/>
              <a:t>To be translated into the kingdom of dear son (Jesus): </a:t>
            </a:r>
            <a:r>
              <a:rPr lang="en-US" sz="2200" b="1" dirty="0"/>
              <a:t>Colossians 1:13</a:t>
            </a:r>
            <a:r>
              <a:rPr lang="en-US" sz="2200" dirty="0"/>
              <a:t> Who hath delivered us from the power of darkness, and hath translated us into the kingdom of his dear Son</a:t>
            </a:r>
          </a:p>
          <a:p>
            <a:pPr lvl="0"/>
            <a:r>
              <a:rPr lang="en-US" sz="2200" dirty="0"/>
              <a:t>It is part of salvation: </a:t>
            </a:r>
            <a:r>
              <a:rPr lang="en-US" sz="2200" b="1" dirty="0"/>
              <a:t>(John 3:7)</a:t>
            </a:r>
            <a:r>
              <a:rPr lang="en-US" sz="2200" dirty="0"/>
              <a:t> Marvel not that I said unto thee, Ye must be born again. </a:t>
            </a:r>
          </a:p>
          <a:p>
            <a:pPr lvl="0"/>
            <a:r>
              <a:rPr lang="en-US" sz="2200" b="1" dirty="0"/>
              <a:t>To inherit the kingdom of God:</a:t>
            </a:r>
            <a:r>
              <a:rPr lang="en-US" sz="2200" dirty="0"/>
              <a:t> (Galatians 5:19-21) Now the works of the flesh are manifest, which are these; Adultery, fornication, uncleanness, lasciviousness, 20 Idolatry, witchcraft, hatred, variance, emulations, wrath, strife, seditions, heresies, 21 </a:t>
            </a:r>
            <a:r>
              <a:rPr lang="en-US" sz="2200" dirty="0" err="1"/>
              <a:t>Envyings</a:t>
            </a:r>
            <a:r>
              <a:rPr lang="en-US" sz="2200" dirty="0"/>
              <a:t>, murders, drunkenness, </a:t>
            </a:r>
            <a:r>
              <a:rPr lang="en-US" sz="2200" dirty="0" err="1"/>
              <a:t>revellings</a:t>
            </a:r>
            <a:r>
              <a:rPr lang="en-US" sz="2200" dirty="0"/>
              <a:t>, and such like: of the which I tell you before, as I have also told you in time past, that they which do such things shall not inherit the kingdom of God.</a:t>
            </a:r>
          </a:p>
        </p:txBody>
      </p:sp>
    </p:spTree>
    <p:extLst>
      <p:ext uri="{BB962C8B-B14F-4D97-AF65-F5344CB8AC3E}">
        <p14:creationId xmlns:p14="http://schemas.microsoft.com/office/powerpoint/2010/main" val="3709151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4563122" cy="6844683"/>
          </a:xfrm>
          <a:prstGeom prst="rect">
            <a:avLst/>
          </a:prstGeom>
        </p:spPr>
      </p:pic>
      <p:sp>
        <p:nvSpPr>
          <p:cNvPr id="3" name="TextBox 2"/>
          <p:cNvSpPr txBox="1"/>
          <p:nvPr/>
        </p:nvSpPr>
        <p:spPr>
          <a:xfrm>
            <a:off x="4917057" y="181155"/>
            <a:ext cx="4244196" cy="523220"/>
          </a:xfrm>
          <a:prstGeom prst="rect">
            <a:avLst/>
          </a:prstGeom>
          <a:noFill/>
        </p:spPr>
        <p:txBody>
          <a:bodyPr wrap="square" rtlCol="0">
            <a:spAutoFit/>
          </a:bodyPr>
          <a:lstStyle/>
          <a:p>
            <a:r>
              <a:rPr lang="en-US" sz="2800" b="1" dirty="0"/>
              <a:t>CONCLUSION</a:t>
            </a:r>
            <a:endParaRPr lang="en-US" sz="2800" dirty="0"/>
          </a:p>
        </p:txBody>
      </p:sp>
      <p:sp>
        <p:nvSpPr>
          <p:cNvPr id="4" name="TextBox 3"/>
          <p:cNvSpPr txBox="1"/>
          <p:nvPr/>
        </p:nvSpPr>
        <p:spPr>
          <a:xfrm>
            <a:off x="4641010" y="923026"/>
            <a:ext cx="7410091" cy="5909310"/>
          </a:xfrm>
          <a:prstGeom prst="rect">
            <a:avLst/>
          </a:prstGeom>
          <a:noFill/>
        </p:spPr>
        <p:txBody>
          <a:bodyPr wrap="square" rtlCol="0">
            <a:spAutoFit/>
          </a:bodyPr>
          <a:lstStyle/>
          <a:p>
            <a:r>
              <a:rPr lang="en-US" sz="2400" dirty="0"/>
              <a:t>“While it is said, today if ye will hear his voice, harden not your hearts, as in the provocation.” </a:t>
            </a:r>
            <a:r>
              <a:rPr lang="en-US" sz="2400" b="1" dirty="0"/>
              <a:t>(Hebrews 3:15).</a:t>
            </a:r>
            <a:endParaRPr lang="en-US" sz="2400" dirty="0"/>
          </a:p>
          <a:p>
            <a:r>
              <a:rPr lang="en-US" sz="2400" dirty="0"/>
              <a:t>Friends and visitors in our mist, are you still harden your hearts? What else do you want to hear or how long do you want to hear before you give your life to Christ through water baptism?</a:t>
            </a:r>
          </a:p>
          <a:p>
            <a:pPr lvl="0"/>
            <a:r>
              <a:rPr lang="en-US" sz="2400" dirty="0"/>
              <a:t>Hearing His words as you have just heard (Rom.10:17).</a:t>
            </a:r>
          </a:p>
          <a:p>
            <a:pPr lvl="0"/>
            <a:r>
              <a:rPr lang="en-US" sz="2400" dirty="0"/>
              <a:t>Believing in Him (Rom.10:8-9; Acts 8:37).</a:t>
            </a:r>
          </a:p>
          <a:p>
            <a:pPr lvl="0"/>
            <a:r>
              <a:rPr lang="en-US" sz="2400" dirty="0"/>
              <a:t>Repenting of your sins (Acts 17:30)</a:t>
            </a:r>
          </a:p>
          <a:p>
            <a:pPr lvl="0"/>
            <a:r>
              <a:rPr lang="en-US" sz="2400" dirty="0"/>
              <a:t>Confessing Him as your Lord and the son of the living God (Rom 10:9; Matt 10:32</a:t>
            </a:r>
          </a:p>
          <a:p>
            <a:pPr lvl="0"/>
            <a:r>
              <a:rPr lang="en-US" sz="2400" dirty="0"/>
              <a:t>Being baptized by water immersion (Rom 6:3-4; Gal 2:27)</a:t>
            </a:r>
          </a:p>
          <a:p>
            <a:pPr lvl="0"/>
            <a:r>
              <a:rPr lang="en-US" sz="2400" dirty="0"/>
              <a:t>Finally you will be added to his Church (Acts 2:42-47)</a:t>
            </a:r>
          </a:p>
          <a:p>
            <a:r>
              <a:rPr lang="en-US" sz="2400" dirty="0"/>
              <a:t> </a:t>
            </a:r>
          </a:p>
          <a:p>
            <a:r>
              <a:rPr lang="en-US" sz="2400" dirty="0"/>
              <a:t>Many thanks and God bless you for your time</a:t>
            </a:r>
          </a:p>
          <a:p>
            <a:endParaRPr lang="en-US" dirty="0"/>
          </a:p>
        </p:txBody>
      </p:sp>
    </p:spTree>
    <p:extLst>
      <p:ext uri="{BB962C8B-B14F-4D97-AF65-F5344CB8AC3E}">
        <p14:creationId xmlns:p14="http://schemas.microsoft.com/office/powerpoint/2010/main" val="3083675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2894</Words>
  <Application>Microsoft Office PowerPoint</Application>
  <PresentationFormat>Widescreen</PresentationFormat>
  <Paragraphs>81</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Calibri Light</vt:lpstr>
      <vt:lpstr>Inter</vt:lpstr>
      <vt:lpstr>Inter Bold</vt:lpstr>
      <vt:lpstr>Petrona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Chibueze</dc:creator>
  <cp:lastModifiedBy>USER</cp:lastModifiedBy>
  <cp:revision>8</cp:revision>
  <dcterms:created xsi:type="dcterms:W3CDTF">2025-05-17T04:02:26Z</dcterms:created>
  <dcterms:modified xsi:type="dcterms:W3CDTF">2025-05-18T06:38:44Z</dcterms:modified>
</cp:coreProperties>
</file>