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Brygada 1918" panose="020B0604020202020204" charset="0"/>
      <p:regular r:id="rId14"/>
    </p:embeddedFont>
    <p:embeddedFont>
      <p:font typeface="Brygada 1918 Semi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5" d="100"/>
          <a:sy n="55" d="100"/>
        </p:scale>
        <p:origin x="6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5049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84112" y="798654"/>
            <a:ext cx="7852500" cy="38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72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Can We Yoke African Indigenous Religion with Christianity?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6280190" y="4659154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Exploring the spiritual compatibility and conflicts between AIR and Christian faith.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6280190" y="5657017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10" y="5664637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756440" y="5640110"/>
            <a:ext cx="1710452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403011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by John Billy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76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89" y="3507130"/>
            <a:ext cx="12456557" cy="10995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6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Understanding the Yoke Concept</a:t>
            </a:r>
            <a:endParaRPr lang="en-US" sz="6000" dirty="0"/>
          </a:p>
        </p:txBody>
      </p:sp>
      <p:sp>
        <p:nvSpPr>
          <p:cNvPr id="4" name="Shape 1"/>
          <p:cNvSpPr/>
          <p:nvPr/>
        </p:nvSpPr>
        <p:spPr>
          <a:xfrm>
            <a:off x="283487" y="4961880"/>
            <a:ext cx="510302" cy="510302"/>
          </a:xfrm>
          <a:prstGeom prst="roundRect">
            <a:avLst>
              <a:gd name="adj" fmla="val 66675"/>
            </a:avLst>
          </a:prstGeom>
          <a:solidFill>
            <a:srgbClr val="626C3B"/>
          </a:solidFill>
          <a:ln w="7620">
            <a:solidFill>
              <a:srgbClr val="7B855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247416" y="5046940"/>
            <a:ext cx="3478173" cy="725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4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Yoke Definition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1048823" y="5772745"/>
            <a:ext cx="342149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Joins two animals to work together in harmony.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5235893" y="4934583"/>
            <a:ext cx="510302" cy="510302"/>
          </a:xfrm>
          <a:prstGeom prst="roundRect">
            <a:avLst>
              <a:gd name="adj" fmla="val 66675"/>
            </a:avLst>
          </a:prstGeom>
          <a:solidFill>
            <a:srgbClr val="83792E"/>
          </a:solidFill>
          <a:ln w="7620">
            <a:solidFill>
              <a:srgbClr val="9C924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897582" y="518709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4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Biblical Insight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5897582" y="5772744"/>
            <a:ext cx="342149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2 Corinthians 6:14 warns against unequal yoking.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9904809" y="4934583"/>
            <a:ext cx="510302" cy="510302"/>
          </a:xfrm>
          <a:prstGeom prst="roundRect">
            <a:avLst>
              <a:gd name="adj" fmla="val 66675"/>
            </a:avLst>
          </a:prstGeom>
          <a:solidFill>
            <a:srgbClr val="E8AF3B"/>
          </a:solidFill>
          <a:ln w="7620">
            <a:solidFill>
              <a:srgbClr val="CE952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708242" y="509948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4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Illustration</a:t>
            </a:r>
            <a:endParaRPr lang="en-US" sz="4000" dirty="0"/>
          </a:p>
        </p:txBody>
      </p:sp>
      <p:sp>
        <p:nvSpPr>
          <p:cNvPr id="12" name="Text 9"/>
          <p:cNvSpPr/>
          <p:nvPr/>
        </p:nvSpPr>
        <p:spPr>
          <a:xfrm>
            <a:off x="10301469" y="5772746"/>
            <a:ext cx="3535142" cy="1403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32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Yoking a cow with a goat causes frustration and failure.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34582" y="462988"/>
            <a:ext cx="7836061" cy="2382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6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What is African Indigenous Religion (AIR)?</a:t>
            </a:r>
            <a:endParaRPr lang="en-US" sz="6000" dirty="0"/>
          </a:p>
        </p:txBody>
      </p:sp>
      <p:sp>
        <p:nvSpPr>
          <p:cNvPr id="4" name="Shape 1"/>
          <p:cNvSpPr/>
          <p:nvPr/>
        </p:nvSpPr>
        <p:spPr>
          <a:xfrm>
            <a:off x="6280190" y="3199448"/>
            <a:ext cx="3664863" cy="2039422"/>
          </a:xfrm>
          <a:prstGeom prst="roundRect">
            <a:avLst>
              <a:gd name="adj" fmla="val 16683"/>
            </a:avLst>
          </a:prstGeom>
          <a:solidFill>
            <a:srgbClr val="626C3B"/>
          </a:solidFill>
          <a:ln w="7620">
            <a:solidFill>
              <a:srgbClr val="7B855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3433882"/>
            <a:ext cx="319599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Traditional Spiritual </a:t>
            </a:r>
            <a:r>
              <a:rPr lang="en-US" sz="2400" dirty="0" err="1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WorldviewA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514624" y="4278630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Rooted in ancestors' beliefs and customs.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10171867" y="3199448"/>
            <a:ext cx="3664863" cy="2039422"/>
          </a:xfrm>
          <a:prstGeom prst="roundRect">
            <a:avLst>
              <a:gd name="adj" fmla="val 16683"/>
            </a:avLst>
          </a:prstGeom>
          <a:solidFill>
            <a:srgbClr val="83792E"/>
          </a:solidFill>
          <a:ln w="7620">
            <a:solidFill>
              <a:srgbClr val="9C924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06301" y="343388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Oral Transmission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10406301" y="3924300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Passed down through stories, rituals, and proverbs.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280190" y="5465683"/>
            <a:ext cx="7556421" cy="1322189"/>
          </a:xfrm>
          <a:prstGeom prst="roundRect">
            <a:avLst>
              <a:gd name="adj" fmla="val 25733"/>
            </a:avLst>
          </a:prstGeom>
          <a:solidFill>
            <a:srgbClr val="E8AF3B"/>
          </a:solidFill>
          <a:ln w="7620">
            <a:solidFill>
              <a:srgbClr val="CE952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14624" y="57001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Non-Controversial</a:t>
            </a:r>
            <a:endParaRPr lang="en-US" sz="4800" dirty="0"/>
          </a:p>
        </p:txBody>
      </p:sp>
      <p:sp>
        <p:nvSpPr>
          <p:cNvPr id="12" name="Text 9"/>
          <p:cNvSpPr/>
          <p:nvPr/>
        </p:nvSpPr>
        <p:spPr>
          <a:xfrm>
            <a:off x="6514624" y="6190536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Allows diverse views without accusations of heresy.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89" y="614819"/>
            <a:ext cx="976232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66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Where is AIR Practiced?</a:t>
            </a:r>
            <a:endParaRPr lang="en-US" sz="6600" dirty="0"/>
          </a:p>
        </p:txBody>
      </p:sp>
      <p:sp>
        <p:nvSpPr>
          <p:cNvPr id="3" name="Text 1"/>
          <p:cNvSpPr/>
          <p:nvPr/>
        </p:nvSpPr>
        <p:spPr>
          <a:xfrm>
            <a:off x="793790" y="2650603"/>
            <a:ext cx="3824509" cy="393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6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Rural Prevalence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02860" y="3441604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Mostly practiced in rural African areas.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483399" y="24930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6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Urban Influence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5289134" y="3383730"/>
            <a:ext cx="3978116" cy="1194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Elements persist in cities during crises or death.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10443507" y="241945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4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Example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10075408" y="3388995"/>
            <a:ext cx="3978116" cy="13334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Christian student faces traditional funeral rites conflict.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14420" y="595372"/>
            <a:ext cx="720459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Aspects of AIR in Daily Life</a:t>
            </a:r>
            <a:endParaRPr lang="en-US" sz="4800" dirty="0"/>
          </a:p>
        </p:txBody>
      </p:sp>
      <p:sp>
        <p:nvSpPr>
          <p:cNvPr id="4" name="Shape 1"/>
          <p:cNvSpPr/>
          <p:nvPr/>
        </p:nvSpPr>
        <p:spPr>
          <a:xfrm>
            <a:off x="6280190" y="3118366"/>
            <a:ext cx="510302" cy="510302"/>
          </a:xfrm>
          <a:prstGeom prst="roundRect">
            <a:avLst>
              <a:gd name="adj" fmla="val 66675"/>
            </a:avLst>
          </a:prstGeom>
          <a:solidFill>
            <a:srgbClr val="626C3B"/>
          </a:solidFill>
          <a:ln w="7620">
            <a:solidFill>
              <a:srgbClr val="7B855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017306" y="31962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Oral Tradition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7017306" y="3686651"/>
            <a:ext cx="2899410" cy="1383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No holy books, passed through generations.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10200203" y="3118366"/>
            <a:ext cx="510302" cy="510302"/>
          </a:xfrm>
          <a:prstGeom prst="roundRect">
            <a:avLst>
              <a:gd name="adj" fmla="val 66675"/>
            </a:avLst>
          </a:prstGeom>
          <a:solidFill>
            <a:srgbClr val="83792E"/>
          </a:solidFill>
          <a:ln w="7620">
            <a:solidFill>
              <a:srgbClr val="9C924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937319" y="31962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Community Roots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10937319" y="3686651"/>
            <a:ext cx="2899410" cy="154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Embedded in rituals, festivals, art, music, and proverbs.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280190" y="5228987"/>
            <a:ext cx="510302" cy="510302"/>
          </a:xfrm>
          <a:prstGeom prst="roundRect">
            <a:avLst>
              <a:gd name="adj" fmla="val 66675"/>
            </a:avLst>
          </a:prstGeom>
          <a:solidFill>
            <a:srgbClr val="E8AF3B"/>
          </a:solidFill>
          <a:ln w="7620">
            <a:solidFill>
              <a:srgbClr val="CE952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017306" y="530685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4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Beliefs</a:t>
            </a:r>
            <a:endParaRPr lang="en-US" sz="4000" dirty="0"/>
          </a:p>
        </p:txBody>
      </p:sp>
      <p:sp>
        <p:nvSpPr>
          <p:cNvPr id="12" name="Text 9"/>
          <p:cNvSpPr/>
          <p:nvPr/>
        </p:nvSpPr>
        <p:spPr>
          <a:xfrm>
            <a:off x="7017306" y="5797272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Myths, legends, sacred places, and customs.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96616" y="823164"/>
            <a:ext cx="889075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6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Basic Beliefs and Practices of AIR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1170248" y="268473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6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Supreme Being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548567" y="3264558"/>
            <a:ext cx="2845594" cy="1265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Distant, often unreachable God.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917128" y="273334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Ancestor Veneration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8014906" y="3264558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Mediators between living and gods.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904031" y="53655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Deities &amp; Spirits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93672" y="5984112"/>
            <a:ext cx="2845594" cy="872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Nature spirits, gods of war, fertility, thunder.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7917128" y="51874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4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Rituals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7483359" y="5541737"/>
            <a:ext cx="2845594" cy="1241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Charms, divination, sacrifices, cleansing rites.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7730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6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Conflicts Between AIR and Christianity</a:t>
            </a:r>
            <a:endParaRPr lang="en-US" sz="6000" dirty="0"/>
          </a:p>
        </p:txBody>
      </p:sp>
      <p:sp>
        <p:nvSpPr>
          <p:cNvPr id="4" name="Shape 1"/>
          <p:cNvSpPr/>
          <p:nvPr/>
        </p:nvSpPr>
        <p:spPr>
          <a:xfrm>
            <a:off x="6280190" y="3035022"/>
            <a:ext cx="7556421" cy="3917156"/>
          </a:xfrm>
          <a:prstGeom prst="roundRect">
            <a:avLst>
              <a:gd name="adj" fmla="val 8686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87810" y="3042642"/>
            <a:ext cx="75411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514624" y="3186351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AIR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89024" y="3186351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Christianity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6287810" y="3692962"/>
            <a:ext cx="75411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6514624" y="3836670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Many gods and spirits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10289024" y="3836670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One God (Deut. 6:4)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6287810" y="4343281"/>
            <a:ext cx="75411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514624" y="4486989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Ancestors mediate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10289024" y="4486989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Jesus only mediator (1 Tim. 2:5)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6287810" y="4993600"/>
            <a:ext cx="75411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514624" y="5137309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Sacrifices continue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10289024" y="5137309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Jesus final sacrifice (Heb. 10:10)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6287810" y="5643920"/>
            <a:ext cx="75411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514624" y="5787628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Fear-based appeasement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10289024" y="5787628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Faith and love (1 John 4:18)</a:t>
            </a:r>
            <a:endParaRPr lang="en-US" sz="1750" dirty="0"/>
          </a:p>
        </p:txBody>
      </p:sp>
      <p:sp>
        <p:nvSpPr>
          <p:cNvPr id="20" name="Shape 17"/>
          <p:cNvSpPr/>
          <p:nvPr/>
        </p:nvSpPr>
        <p:spPr>
          <a:xfrm>
            <a:off x="6287810" y="6294239"/>
            <a:ext cx="75411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1" name="Text 18"/>
          <p:cNvSpPr/>
          <p:nvPr/>
        </p:nvSpPr>
        <p:spPr>
          <a:xfrm>
            <a:off x="6514624" y="6437948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Charms and rituals</a:t>
            </a:r>
            <a:endParaRPr lang="en-US" sz="1750" dirty="0"/>
          </a:p>
        </p:txBody>
      </p:sp>
      <p:sp>
        <p:nvSpPr>
          <p:cNvPr id="22" name="Text 19"/>
          <p:cNvSpPr/>
          <p:nvPr/>
        </p:nvSpPr>
        <p:spPr>
          <a:xfrm>
            <a:off x="10289024" y="6437948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Prayer and God’s Word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30906" y="492605"/>
            <a:ext cx="828579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66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The Uniqueness of Christianity</a:t>
            </a:r>
            <a:endParaRPr lang="en-US" sz="6600" dirty="0"/>
          </a:p>
        </p:txBody>
      </p:sp>
      <p:sp>
        <p:nvSpPr>
          <p:cNvPr id="3" name="Shape 1"/>
          <p:cNvSpPr/>
          <p:nvPr/>
        </p:nvSpPr>
        <p:spPr>
          <a:xfrm>
            <a:off x="283488" y="1828633"/>
            <a:ext cx="510302" cy="510302"/>
          </a:xfrm>
          <a:prstGeom prst="roundRect">
            <a:avLst>
              <a:gd name="adj" fmla="val 66675"/>
            </a:avLst>
          </a:prstGeom>
          <a:solidFill>
            <a:srgbClr val="626C3B"/>
          </a:solidFill>
          <a:ln w="7620">
            <a:solidFill>
              <a:srgbClr val="7B855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60516" y="196354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6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Personal God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867383" y="2515793"/>
            <a:ext cx="342149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Desires relationship with believers.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91044" y="1794391"/>
            <a:ext cx="510302" cy="510302"/>
          </a:xfrm>
          <a:prstGeom prst="roundRect">
            <a:avLst>
              <a:gd name="adj" fmla="val 66675"/>
            </a:avLst>
          </a:prstGeom>
          <a:solidFill>
            <a:srgbClr val="83792E"/>
          </a:solidFill>
          <a:ln w="7620">
            <a:solidFill>
              <a:srgbClr val="9C924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1271" y="201465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Salvation by Grace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6401271" y="2528215"/>
            <a:ext cx="34214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Not by works or fear.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612232" y="3701535"/>
            <a:ext cx="510302" cy="510302"/>
          </a:xfrm>
          <a:prstGeom prst="roundRect">
            <a:avLst>
              <a:gd name="adj" fmla="val 66675"/>
            </a:avLst>
          </a:prstGeom>
          <a:solidFill>
            <a:srgbClr val="E8AF3B"/>
          </a:solidFill>
          <a:ln w="7620">
            <a:solidFill>
              <a:srgbClr val="CE952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07184" y="3602356"/>
            <a:ext cx="342149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Jesus’ Death &amp; Resurrection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930712" y="4408050"/>
            <a:ext cx="34214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32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Redemptive and final sacrifice.</a:t>
            </a:r>
            <a:endParaRPr lang="en-US" sz="3200" dirty="0"/>
          </a:p>
        </p:txBody>
      </p:sp>
      <p:sp>
        <p:nvSpPr>
          <p:cNvPr id="12" name="Shape 10"/>
          <p:cNvSpPr/>
          <p:nvPr/>
        </p:nvSpPr>
        <p:spPr>
          <a:xfrm>
            <a:off x="7220646" y="3365524"/>
            <a:ext cx="510302" cy="510302"/>
          </a:xfrm>
          <a:prstGeom prst="roundRect">
            <a:avLst>
              <a:gd name="adj" fmla="val 66675"/>
            </a:avLst>
          </a:prstGeom>
          <a:solidFill>
            <a:srgbClr val="CC914D"/>
          </a:solidFill>
          <a:ln w="7620">
            <a:solidFill>
              <a:srgbClr val="B277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22156" y="358250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4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Holy Spirit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7475797" y="3848934"/>
            <a:ext cx="564261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Guides and transforms believers.</a:t>
            </a:r>
            <a:endParaRPr lang="en-US" sz="2800" dirty="0"/>
          </a:p>
        </p:txBody>
      </p:sp>
      <p:sp>
        <p:nvSpPr>
          <p:cNvPr id="15" name="Shape 13"/>
          <p:cNvSpPr/>
          <p:nvPr/>
        </p:nvSpPr>
        <p:spPr>
          <a:xfrm>
            <a:off x="930712" y="6399558"/>
            <a:ext cx="510302" cy="510302"/>
          </a:xfrm>
          <a:prstGeom prst="roundRect">
            <a:avLst>
              <a:gd name="adj" fmla="val 66675"/>
            </a:avLst>
          </a:prstGeom>
          <a:solidFill>
            <a:srgbClr val="626C3B"/>
          </a:solidFill>
          <a:ln w="7620">
            <a:solidFill>
              <a:srgbClr val="7B855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293448" y="641932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Bible Authority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1672590" y="7049882"/>
            <a:ext cx="564261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Final authority for faith and practice.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98000"/>
            <a:ext cx="1084397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Non-Negotiables: What Cannot Be Yoked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260408"/>
            <a:ext cx="4196358" cy="1322189"/>
          </a:xfrm>
          <a:prstGeom prst="roundRect">
            <a:avLst>
              <a:gd name="adj" fmla="val 25733"/>
            </a:avLst>
          </a:prstGeom>
          <a:solidFill>
            <a:srgbClr val="626C3B"/>
          </a:solidFill>
          <a:ln w="7620">
            <a:solidFill>
              <a:srgbClr val="7B855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8224" y="34948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Ancestral Worship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1028224" y="3985260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God alone deserves worship.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216962" y="3260408"/>
            <a:ext cx="4196358" cy="1322189"/>
          </a:xfrm>
          <a:prstGeom prst="roundRect">
            <a:avLst>
              <a:gd name="adj" fmla="val 25733"/>
            </a:avLst>
          </a:prstGeom>
          <a:solidFill>
            <a:srgbClr val="83792E"/>
          </a:solidFill>
          <a:ln w="7620">
            <a:solidFill>
              <a:srgbClr val="9C924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51396" y="34948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Divination &amp; Sorcery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5451396" y="3985260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Strictly forbidden (Deut. 18:10–12).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9640133" y="3260408"/>
            <a:ext cx="4196358" cy="1322189"/>
          </a:xfrm>
          <a:prstGeom prst="roundRect">
            <a:avLst>
              <a:gd name="adj" fmla="val 25733"/>
            </a:avLst>
          </a:prstGeom>
          <a:solidFill>
            <a:srgbClr val="E8AF3B"/>
          </a:solidFill>
          <a:ln w="7620">
            <a:solidFill>
              <a:srgbClr val="CE952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4568" y="34948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Charms &amp; Amulets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9874568" y="3985260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God is our protector.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793790" y="4809411"/>
            <a:ext cx="6408063" cy="1322189"/>
          </a:xfrm>
          <a:prstGeom prst="roundRect">
            <a:avLst>
              <a:gd name="adj" fmla="val 25733"/>
            </a:avLst>
          </a:prstGeom>
          <a:solidFill>
            <a:srgbClr val="CC914D"/>
          </a:solidFill>
          <a:ln w="7620">
            <a:solidFill>
              <a:srgbClr val="B277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28224" y="50438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Blood Sacrifices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1028224" y="5534263"/>
            <a:ext cx="59391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Christ’s blood is sufficient.</a:t>
            </a:r>
            <a:endParaRPr lang="en-US" sz="2800" dirty="0"/>
          </a:p>
        </p:txBody>
      </p:sp>
      <p:sp>
        <p:nvSpPr>
          <p:cNvPr id="15" name="Shape 13"/>
          <p:cNvSpPr/>
          <p:nvPr/>
        </p:nvSpPr>
        <p:spPr>
          <a:xfrm>
            <a:off x="7428667" y="4809411"/>
            <a:ext cx="6408063" cy="1322189"/>
          </a:xfrm>
          <a:prstGeom prst="roundRect">
            <a:avLst>
              <a:gd name="adj" fmla="val 25733"/>
            </a:avLst>
          </a:prstGeom>
          <a:solidFill>
            <a:srgbClr val="626C3B"/>
          </a:solidFill>
          <a:ln w="7620">
            <a:solidFill>
              <a:srgbClr val="7B855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663101" y="50438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Fear of Curses</a:t>
            </a:r>
            <a:endParaRPr lang="en-US" sz="4000" dirty="0"/>
          </a:p>
        </p:txBody>
      </p:sp>
      <p:sp>
        <p:nvSpPr>
          <p:cNvPr id="17" name="Text 15"/>
          <p:cNvSpPr/>
          <p:nvPr/>
        </p:nvSpPr>
        <p:spPr>
          <a:xfrm>
            <a:off x="7663101" y="5534263"/>
            <a:ext cx="59391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Jesus broke every curse (Gal. 3:13).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9136" y="557213"/>
            <a:ext cx="10206395" cy="633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Living Separate and Avoiding Compromise</a:t>
            </a:r>
            <a:endParaRPr lang="en-US" sz="39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36" y="1595557"/>
            <a:ext cx="1013103" cy="1215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026087" y="1798082"/>
            <a:ext cx="2532817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4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Know God’s Word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2026087" y="2236113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3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Hosea 4:6 - avoid ignorance.</a:t>
            </a:r>
            <a:endParaRPr lang="en-US" sz="36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136" y="2811304"/>
            <a:ext cx="1013103" cy="12157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26087" y="3013829"/>
            <a:ext cx="2532817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44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Be Spirit-Filled</a:t>
            </a:r>
            <a:endParaRPr lang="en-US" sz="4400" dirty="0"/>
          </a:p>
        </p:txBody>
      </p:sp>
      <p:sp>
        <p:nvSpPr>
          <p:cNvPr id="8" name="Text 4"/>
          <p:cNvSpPr/>
          <p:nvPr/>
        </p:nvSpPr>
        <p:spPr>
          <a:xfrm>
            <a:off x="2026087" y="3451860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32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For discernment and boldness.</a:t>
            </a:r>
            <a:endParaRPr lang="en-US" sz="32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36" y="4027051"/>
            <a:ext cx="1013103" cy="1215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026087" y="4229576"/>
            <a:ext cx="2979658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32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Avoid Conflicting Rituals</a:t>
            </a:r>
            <a:endParaRPr lang="en-US" sz="3200" dirty="0"/>
          </a:p>
        </p:txBody>
      </p:sp>
      <p:sp>
        <p:nvSpPr>
          <p:cNvPr id="11" name="Text 6"/>
          <p:cNvSpPr/>
          <p:nvPr/>
        </p:nvSpPr>
        <p:spPr>
          <a:xfrm>
            <a:off x="2026087" y="4667607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Respectfully decline unbiblical customs.</a:t>
            </a:r>
            <a:endParaRPr lang="en-US" sz="28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136" y="5242798"/>
            <a:ext cx="1013103" cy="121574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026087" y="5445323"/>
            <a:ext cx="2532817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36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Seek Wise Counsel</a:t>
            </a:r>
            <a:endParaRPr lang="en-US" sz="3600" dirty="0"/>
          </a:p>
        </p:txBody>
      </p:sp>
      <p:sp>
        <p:nvSpPr>
          <p:cNvPr id="14" name="Text 8"/>
          <p:cNvSpPr/>
          <p:nvPr/>
        </p:nvSpPr>
        <p:spPr>
          <a:xfrm>
            <a:off x="2026087" y="5883354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From mature believers.</a:t>
            </a:r>
            <a:endParaRPr lang="en-US" sz="28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136" y="6458545"/>
            <a:ext cx="1013103" cy="1215747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2026087" y="6661071"/>
            <a:ext cx="2532817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44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Be a Light</a:t>
            </a:r>
            <a:endParaRPr lang="en-US" sz="4400" dirty="0"/>
          </a:p>
        </p:txBody>
      </p:sp>
      <p:sp>
        <p:nvSpPr>
          <p:cNvPr id="17" name="Text 10"/>
          <p:cNvSpPr/>
          <p:nvPr/>
        </p:nvSpPr>
        <p:spPr>
          <a:xfrm>
            <a:off x="2026087" y="7099102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Gently explain the Gospel.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22054" y="676830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450"/>
              </a:lnSpc>
              <a:buNone/>
            </a:pPr>
            <a:r>
              <a:rPr lang="en-US" sz="6600" b="1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Concluding Message</a:t>
            </a:r>
            <a:endParaRPr lang="en-US" sz="6600" dirty="0"/>
          </a:p>
        </p:txBody>
      </p:sp>
      <p:sp>
        <p:nvSpPr>
          <p:cNvPr id="3" name="Text 1"/>
          <p:cNvSpPr/>
          <p:nvPr/>
        </p:nvSpPr>
        <p:spPr>
          <a:xfrm>
            <a:off x="367958" y="1908151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We cannot yoke Christianity with African Indigenous Religion </a:t>
            </a:r>
            <a:r>
              <a:rPr lang="en-US" sz="28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without spiritual conflict and compromise</a:t>
            </a: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. Christianity is </a:t>
            </a:r>
            <a:r>
              <a:rPr lang="en-US" sz="28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exclusive in devotion</a:t>
            </a: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, just as a faithful marriage cannot include a second spouse.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10883" y="4747675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4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We must </a:t>
            </a:r>
            <a:r>
              <a:rPr lang="en-US" sz="40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choose Christ fully</a:t>
            </a:r>
            <a:r>
              <a:rPr lang="en-US" sz="4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, reject every form of spiritual mixture, and stand as light in our African communities.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479196" y="1625889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40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Final Challenge</a:t>
            </a:r>
            <a:r>
              <a:rPr lang="en-US" sz="4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:
Let us not sit on the fence. Jesus said, </a:t>
            </a:r>
            <a:r>
              <a:rPr lang="en-US" sz="4000" i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“No one can serve two masters”</a:t>
            </a:r>
            <a:r>
              <a:rPr lang="en-US" sz="4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(Matthew 6:24).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089615" y="4780366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32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Joshua 24:15 – </a:t>
            </a:r>
            <a:r>
              <a:rPr lang="en-US" sz="3200" i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“Choose this day whom you will serve... but as for me and my house, we will serve the Lord.”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538</Words>
  <Application>Microsoft Office PowerPoint</Application>
  <PresentationFormat>Custom</PresentationFormat>
  <Paragraphs>102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Brygada 1918</vt:lpstr>
      <vt:lpstr>Arial</vt:lpstr>
      <vt:lpstr>Brygada 1918 Semi Bold</vt:lpstr>
      <vt:lpstr>Brygada 1918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2</cp:revision>
  <dcterms:created xsi:type="dcterms:W3CDTF">2025-05-18T06:58:13Z</dcterms:created>
  <dcterms:modified xsi:type="dcterms:W3CDTF">2025-05-18T07:25:14Z</dcterms:modified>
</cp:coreProperties>
</file>